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96" r:id="rId2"/>
    <p:sldId id="304" r:id="rId3"/>
    <p:sldId id="306" r:id="rId4"/>
    <p:sldId id="305" r:id="rId5"/>
    <p:sldId id="307" r:id="rId6"/>
    <p:sldId id="309" r:id="rId7"/>
    <p:sldId id="300" r:id="rId8"/>
    <p:sldId id="311" r:id="rId9"/>
    <p:sldId id="316" r:id="rId10"/>
    <p:sldId id="342" r:id="rId11"/>
    <p:sldId id="310" r:id="rId12"/>
    <p:sldId id="312" r:id="rId13"/>
    <p:sldId id="314" r:id="rId14"/>
    <p:sldId id="315" r:id="rId15"/>
    <p:sldId id="324" r:id="rId16"/>
    <p:sldId id="325" r:id="rId17"/>
    <p:sldId id="323" r:id="rId18"/>
    <p:sldId id="327" r:id="rId19"/>
    <p:sldId id="328" r:id="rId20"/>
    <p:sldId id="329" r:id="rId21"/>
    <p:sldId id="330" r:id="rId22"/>
    <p:sldId id="332" r:id="rId23"/>
    <p:sldId id="331" r:id="rId24"/>
    <p:sldId id="333" r:id="rId25"/>
    <p:sldId id="335" r:id="rId26"/>
    <p:sldId id="340" r:id="rId27"/>
    <p:sldId id="337" r:id="rId28"/>
    <p:sldId id="338" r:id="rId29"/>
    <p:sldId id="339" r:id="rId30"/>
    <p:sldId id="321" r:id="rId31"/>
    <p:sldId id="317" r:id="rId32"/>
    <p:sldId id="336" r:id="rId33"/>
    <p:sldId id="313" r:id="rId34"/>
    <p:sldId id="341" r:id="rId35"/>
  </p:sldIdLst>
  <p:sldSz cx="8643938" cy="6483350"/>
  <p:notesSz cx="6858000" cy="9144000"/>
  <p:defaultTextStyle>
    <a:defPPr>
      <a:defRPr lang="en-US"/>
    </a:defPPr>
    <a:lvl1pPr marL="0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2100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64199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296299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28399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60499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592598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24698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456798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2" userDrawn="1">
          <p15:clr>
            <a:srgbClr val="A4A3A4"/>
          </p15:clr>
        </p15:guide>
        <p15:guide id="2" pos="27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7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67"/>
    <p:restoredTop sz="65604" autoAdjust="0"/>
  </p:normalViewPr>
  <p:slideViewPr>
    <p:cSldViewPr snapToGrid="0" snapToObjects="1">
      <p:cViewPr varScale="1">
        <p:scale>
          <a:sx n="104" d="100"/>
          <a:sy n="104" d="100"/>
        </p:scale>
        <p:origin x="824" y="208"/>
      </p:cViewPr>
      <p:guideLst>
        <p:guide orient="horz" pos="2042"/>
        <p:guide pos="272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ib Ali" userId="dc92c5e3-f2b7-4ca6-b3fd-9e35a5615640" providerId="ADAL" clId="{02663151-CD85-784E-9D11-EE50EB272BEA}"/>
    <pc:docChg chg="undo custSel addSld modSld">
      <pc:chgData name="Sharib Ali" userId="dc92c5e3-f2b7-4ca6-b3fd-9e35a5615640" providerId="ADAL" clId="{02663151-CD85-784E-9D11-EE50EB272BEA}" dt="2018-12-06T21:21:56.841" v="255"/>
      <pc:docMkLst>
        <pc:docMk/>
      </pc:docMkLst>
      <pc:sldChg chg="addSp modSp modAnim">
        <pc:chgData name="Sharib Ali" userId="dc92c5e3-f2b7-4ca6-b3fd-9e35a5615640" providerId="ADAL" clId="{02663151-CD85-784E-9D11-EE50EB272BEA}" dt="2018-12-06T20:31:58.948" v="105" actId="1076"/>
        <pc:sldMkLst>
          <pc:docMk/>
          <pc:sldMk cId="3778792917" sldId="304"/>
        </pc:sldMkLst>
        <pc:spChg chg="mod">
          <ac:chgData name="Sharib Ali" userId="dc92c5e3-f2b7-4ca6-b3fd-9e35a5615640" providerId="ADAL" clId="{02663151-CD85-784E-9D11-EE50EB272BEA}" dt="2018-12-06T18:03:15.809" v="18" actId="1076"/>
          <ac:spMkLst>
            <pc:docMk/>
            <pc:sldMk cId="3778792917" sldId="304"/>
            <ac:spMk id="5" creationId="{1C31947C-79AF-F14F-8AF2-D4D086AB7CD2}"/>
          </ac:spMkLst>
        </pc:spChg>
        <pc:spChg chg="add mod">
          <ac:chgData name="Sharib Ali" userId="dc92c5e3-f2b7-4ca6-b3fd-9e35a5615640" providerId="ADAL" clId="{02663151-CD85-784E-9D11-EE50EB272BEA}" dt="2018-12-06T18:03:21.709" v="21" actId="1076"/>
          <ac:spMkLst>
            <pc:docMk/>
            <pc:sldMk cId="3778792917" sldId="304"/>
            <ac:spMk id="8" creationId="{2FBA8D0D-F332-F748-8B15-D38F0E9F8509}"/>
          </ac:spMkLst>
        </pc:spChg>
        <pc:picChg chg="mod">
          <ac:chgData name="Sharib Ali" userId="dc92c5e3-f2b7-4ca6-b3fd-9e35a5615640" providerId="ADAL" clId="{02663151-CD85-784E-9D11-EE50EB272BEA}" dt="2018-12-06T20:31:58.948" v="105" actId="1076"/>
          <ac:picMkLst>
            <pc:docMk/>
            <pc:sldMk cId="3778792917" sldId="304"/>
            <ac:picMk id="4" creationId="{C8F321EA-1F12-AF4B-A2D5-42EE1ACF9A9B}"/>
          </ac:picMkLst>
        </pc:picChg>
        <pc:picChg chg="add mod">
          <ac:chgData name="Sharib Ali" userId="dc92c5e3-f2b7-4ca6-b3fd-9e35a5615640" providerId="ADAL" clId="{02663151-CD85-784E-9D11-EE50EB272BEA}" dt="2018-12-06T18:03:18.860" v="20" actId="1076"/>
          <ac:picMkLst>
            <pc:docMk/>
            <pc:sldMk cId="3778792917" sldId="304"/>
            <ac:picMk id="6" creationId="{D889C6D0-54BF-7843-B6C8-751554075D2E}"/>
          </ac:picMkLst>
        </pc:picChg>
      </pc:sldChg>
      <pc:sldChg chg="addSp delSp modSp modAnim">
        <pc:chgData name="Sharib Ali" userId="dc92c5e3-f2b7-4ca6-b3fd-9e35a5615640" providerId="ADAL" clId="{02663151-CD85-784E-9D11-EE50EB272BEA}" dt="2018-12-06T21:15:31.137" v="210"/>
        <pc:sldMkLst>
          <pc:docMk/>
          <pc:sldMk cId="1649183624" sldId="307"/>
        </pc:sldMkLst>
        <pc:spChg chg="add mod">
          <ac:chgData name="Sharib Ali" userId="dc92c5e3-f2b7-4ca6-b3fd-9e35a5615640" providerId="ADAL" clId="{02663151-CD85-784E-9D11-EE50EB272BEA}" dt="2018-12-06T21:14:18.139" v="202" actId="20577"/>
          <ac:spMkLst>
            <pc:docMk/>
            <pc:sldMk cId="1649183624" sldId="307"/>
            <ac:spMk id="16" creationId="{25B83B51-381E-724D-9B00-8AA8AC886338}"/>
          </ac:spMkLst>
        </pc:spChg>
        <pc:spChg chg="mod">
          <ac:chgData name="Sharib Ali" userId="dc92c5e3-f2b7-4ca6-b3fd-9e35a5615640" providerId="ADAL" clId="{02663151-CD85-784E-9D11-EE50EB272BEA}" dt="2018-12-06T21:11:52.254" v="156" actId="1076"/>
          <ac:spMkLst>
            <pc:docMk/>
            <pc:sldMk cId="1649183624" sldId="307"/>
            <ac:spMk id="30" creationId="{74AEF877-25B9-ED4F-879A-5C95789F2541}"/>
          </ac:spMkLst>
        </pc:spChg>
        <pc:spChg chg="mod">
          <ac:chgData name="Sharib Ali" userId="dc92c5e3-f2b7-4ca6-b3fd-9e35a5615640" providerId="ADAL" clId="{02663151-CD85-784E-9D11-EE50EB272BEA}" dt="2018-12-06T21:11:47.276" v="155" actId="1076"/>
          <ac:spMkLst>
            <pc:docMk/>
            <pc:sldMk cId="1649183624" sldId="307"/>
            <ac:spMk id="31" creationId="{1041B3E8-EAB5-484F-BC93-85DFA15B79B7}"/>
          </ac:spMkLst>
        </pc:spChg>
        <pc:spChg chg="mod">
          <ac:chgData name="Sharib Ali" userId="dc92c5e3-f2b7-4ca6-b3fd-9e35a5615640" providerId="ADAL" clId="{02663151-CD85-784E-9D11-EE50EB272BEA}" dt="2018-12-06T21:11:41.769" v="154" actId="1076"/>
          <ac:spMkLst>
            <pc:docMk/>
            <pc:sldMk cId="1649183624" sldId="307"/>
            <ac:spMk id="32" creationId="{8AFD76C2-CB41-CB4A-A6D6-A01A028B1697}"/>
          </ac:spMkLst>
        </pc:spChg>
        <pc:grpChg chg="del">
          <ac:chgData name="Sharib Ali" userId="dc92c5e3-f2b7-4ca6-b3fd-9e35a5615640" providerId="ADAL" clId="{02663151-CD85-784E-9D11-EE50EB272BEA}" dt="2018-12-06T18:39:30.198" v="23"/>
          <ac:grpSpMkLst>
            <pc:docMk/>
            <pc:sldMk cId="1649183624" sldId="307"/>
            <ac:grpSpMk id="67" creationId="{22EF0AB6-3F45-064C-9EBD-CF105C63B980}"/>
          </ac:grpSpMkLst>
        </pc:grpChg>
        <pc:picChg chg="add del mod">
          <ac:chgData name="Sharib Ali" userId="dc92c5e3-f2b7-4ca6-b3fd-9e35a5615640" providerId="ADAL" clId="{02663151-CD85-784E-9D11-EE50EB272BEA}" dt="2018-12-06T21:06:25.357" v="114" actId="478"/>
          <ac:picMkLst>
            <pc:docMk/>
            <pc:sldMk cId="1649183624" sldId="307"/>
            <ac:picMk id="2" creationId="{AE9DF514-850C-D246-835D-CDECF2E9698D}"/>
          </ac:picMkLst>
        </pc:picChg>
        <pc:picChg chg="add mod">
          <ac:chgData name="Sharib Ali" userId="dc92c5e3-f2b7-4ca6-b3fd-9e35a5615640" providerId="ADAL" clId="{02663151-CD85-784E-9D11-EE50EB272BEA}" dt="2018-12-06T21:14:11.932" v="201" actId="1076"/>
          <ac:picMkLst>
            <pc:docMk/>
            <pc:sldMk cId="1649183624" sldId="307"/>
            <ac:picMk id="3" creationId="{16689CE4-3B7F-1F4A-ACC1-706B0751896C}"/>
          </ac:picMkLst>
        </pc:picChg>
        <pc:picChg chg="add mod">
          <ac:chgData name="Sharib Ali" userId="dc92c5e3-f2b7-4ca6-b3fd-9e35a5615640" providerId="ADAL" clId="{02663151-CD85-784E-9D11-EE50EB272BEA}" dt="2018-12-06T21:10:16.848" v="131" actId="1076"/>
          <ac:picMkLst>
            <pc:docMk/>
            <pc:sldMk cId="1649183624" sldId="307"/>
            <ac:picMk id="4" creationId="{7AD40A87-1B4B-FE43-BD1D-10BF1142A698}"/>
          </ac:picMkLst>
        </pc:picChg>
        <pc:picChg chg="add mod">
          <ac:chgData name="Sharib Ali" userId="dc92c5e3-f2b7-4ca6-b3fd-9e35a5615640" providerId="ADAL" clId="{02663151-CD85-784E-9D11-EE50EB272BEA}" dt="2018-12-06T21:10:12.871" v="130" actId="14100"/>
          <ac:picMkLst>
            <pc:docMk/>
            <pc:sldMk cId="1649183624" sldId="307"/>
            <ac:picMk id="6" creationId="{6EDC95A8-D62E-E840-9DCB-F73DFBFF90BF}"/>
          </ac:picMkLst>
        </pc:picChg>
        <pc:picChg chg="add mod">
          <ac:chgData name="Sharib Ali" userId="dc92c5e3-f2b7-4ca6-b3fd-9e35a5615640" providerId="ADAL" clId="{02663151-CD85-784E-9D11-EE50EB272BEA}" dt="2018-12-06T21:11:26.436" v="153" actId="1076"/>
          <ac:picMkLst>
            <pc:docMk/>
            <pc:sldMk cId="1649183624" sldId="307"/>
            <ac:picMk id="7" creationId="{A621BA92-7DB7-3E4A-B3F6-DDD110FFED44}"/>
          </ac:picMkLst>
        </pc:picChg>
        <pc:picChg chg="add mod">
          <ac:chgData name="Sharib Ali" userId="dc92c5e3-f2b7-4ca6-b3fd-9e35a5615640" providerId="ADAL" clId="{02663151-CD85-784E-9D11-EE50EB272BEA}" dt="2018-12-06T21:10:41.721" v="134" actId="1076"/>
          <ac:picMkLst>
            <pc:docMk/>
            <pc:sldMk cId="1649183624" sldId="307"/>
            <ac:picMk id="10" creationId="{5B9875B2-DC94-1C49-BF15-B7AE85B03A58}"/>
          </ac:picMkLst>
        </pc:picChg>
        <pc:picChg chg="add del mod">
          <ac:chgData name="Sharib Ali" userId="dc92c5e3-f2b7-4ca6-b3fd-9e35a5615640" providerId="ADAL" clId="{02663151-CD85-784E-9D11-EE50EB272BEA}" dt="2018-12-06T21:12:44.574" v="160" actId="478"/>
          <ac:picMkLst>
            <pc:docMk/>
            <pc:sldMk cId="1649183624" sldId="307"/>
            <ac:picMk id="14" creationId="{29EC8443-9127-634A-B63A-A0E032A411F8}"/>
          </ac:picMkLst>
        </pc:picChg>
        <pc:picChg chg="add mod">
          <ac:chgData name="Sharib Ali" userId="dc92c5e3-f2b7-4ca6-b3fd-9e35a5615640" providerId="ADAL" clId="{02663151-CD85-784E-9D11-EE50EB272BEA}" dt="2018-12-06T21:12:54.101" v="163" actId="1076"/>
          <ac:picMkLst>
            <pc:docMk/>
            <pc:sldMk cId="1649183624" sldId="307"/>
            <ac:picMk id="15" creationId="{01DCB8B1-CC8D-3B44-8E0D-1E09FADF6F13}"/>
          </ac:picMkLst>
        </pc:picChg>
        <pc:picChg chg="mod">
          <ac:chgData name="Sharib Ali" userId="dc92c5e3-f2b7-4ca6-b3fd-9e35a5615640" providerId="ADAL" clId="{02663151-CD85-784E-9D11-EE50EB272BEA}" dt="2018-12-06T21:13:03.690" v="165" actId="1076"/>
          <ac:picMkLst>
            <pc:docMk/>
            <pc:sldMk cId="1649183624" sldId="307"/>
            <ac:picMk id="36" creationId="{D3DD4D7C-8293-9240-B81A-82E2921DCD8F}"/>
          </ac:picMkLst>
        </pc:picChg>
        <pc:cxnChg chg="add mod">
          <ac:chgData name="Sharib Ali" userId="dc92c5e3-f2b7-4ca6-b3fd-9e35a5615640" providerId="ADAL" clId="{02663151-CD85-784E-9D11-EE50EB272BEA}" dt="2018-12-06T21:11:12.815" v="151" actId="692"/>
          <ac:cxnSpMkLst>
            <pc:docMk/>
            <pc:sldMk cId="1649183624" sldId="307"/>
            <ac:cxnSpMk id="12" creationId="{D7080867-D08E-A54B-A804-C2ABCB5C36F4}"/>
          </ac:cxnSpMkLst>
        </pc:cxnChg>
        <pc:cxnChg chg="mod">
          <ac:chgData name="Sharib Ali" userId="dc92c5e3-f2b7-4ca6-b3fd-9e35a5615640" providerId="ADAL" clId="{02663151-CD85-784E-9D11-EE50EB272BEA}" dt="2018-12-06T21:11:22.387" v="152" actId="14100"/>
          <ac:cxnSpMkLst>
            <pc:docMk/>
            <pc:sldMk cId="1649183624" sldId="307"/>
            <ac:cxnSpMk id="23" creationId="{35AFBF2B-FF20-0E40-A07B-3B2D80CD0B34}"/>
          </ac:cxnSpMkLst>
        </pc:cxnChg>
      </pc:sldChg>
      <pc:sldChg chg="addSp modSp modAnim">
        <pc:chgData name="Sharib Ali" userId="dc92c5e3-f2b7-4ca6-b3fd-9e35a5615640" providerId="ADAL" clId="{02663151-CD85-784E-9D11-EE50EB272BEA}" dt="2018-12-06T18:43:14.412" v="84"/>
        <pc:sldMkLst>
          <pc:docMk/>
          <pc:sldMk cId="420183095" sldId="309"/>
        </pc:sldMkLst>
        <pc:spChg chg="add mod">
          <ac:chgData name="Sharib Ali" userId="dc92c5e3-f2b7-4ca6-b3fd-9e35a5615640" providerId="ADAL" clId="{02663151-CD85-784E-9D11-EE50EB272BEA}" dt="2018-12-06T18:41:40.918" v="49" actId="14100"/>
          <ac:spMkLst>
            <pc:docMk/>
            <pc:sldMk cId="420183095" sldId="309"/>
            <ac:spMk id="2" creationId="{AA01764C-3E6F-8241-ACDE-377F83029448}"/>
          </ac:spMkLst>
        </pc:spChg>
        <pc:spChg chg="add mod">
          <ac:chgData name="Sharib Ali" userId="dc92c5e3-f2b7-4ca6-b3fd-9e35a5615640" providerId="ADAL" clId="{02663151-CD85-784E-9D11-EE50EB272BEA}" dt="2018-12-06T18:41:45.902" v="51" actId="1076"/>
          <ac:spMkLst>
            <pc:docMk/>
            <pc:sldMk cId="420183095" sldId="309"/>
            <ac:spMk id="54" creationId="{DE73FDFB-860B-AB4E-AC9B-D2C4BE73A162}"/>
          </ac:spMkLst>
        </pc:spChg>
        <pc:spChg chg="add mod">
          <ac:chgData name="Sharib Ali" userId="dc92c5e3-f2b7-4ca6-b3fd-9e35a5615640" providerId="ADAL" clId="{02663151-CD85-784E-9D11-EE50EB272BEA}" dt="2018-12-06T18:42:01.591" v="81" actId="1076"/>
          <ac:spMkLst>
            <pc:docMk/>
            <pc:sldMk cId="420183095" sldId="309"/>
            <ac:spMk id="55" creationId="{8B3B8889-36BF-A44C-BF8C-490ABF862856}"/>
          </ac:spMkLst>
        </pc:spChg>
      </pc:sldChg>
      <pc:sldChg chg="addSp delSp modSp modAnim">
        <pc:chgData name="Sharib Ali" userId="dc92c5e3-f2b7-4ca6-b3fd-9e35a5615640" providerId="ADAL" clId="{02663151-CD85-784E-9D11-EE50EB272BEA}" dt="2018-12-06T21:16:46.433" v="216"/>
        <pc:sldMkLst>
          <pc:docMk/>
          <pc:sldMk cId="1881751493" sldId="311"/>
        </pc:sldMkLst>
        <pc:spChg chg="add del mod">
          <ac:chgData name="Sharib Ali" userId="dc92c5e3-f2b7-4ca6-b3fd-9e35a5615640" providerId="ADAL" clId="{02663151-CD85-784E-9D11-EE50EB272BEA}" dt="2018-12-06T21:16:19.438" v="211" actId="478"/>
          <ac:spMkLst>
            <pc:docMk/>
            <pc:sldMk cId="1881751493" sldId="311"/>
            <ac:spMk id="2" creationId="{01D1AE65-7E7B-884D-9F20-D49461A486EF}"/>
          </ac:spMkLst>
        </pc:spChg>
        <pc:picChg chg="add mod">
          <ac:chgData name="Sharib Ali" userId="dc92c5e3-f2b7-4ca6-b3fd-9e35a5615640" providerId="ADAL" clId="{02663151-CD85-784E-9D11-EE50EB272BEA}" dt="2018-12-06T21:16:22.299" v="213" actId="1076"/>
          <ac:picMkLst>
            <pc:docMk/>
            <pc:sldMk cId="1881751493" sldId="311"/>
            <ac:picMk id="50" creationId="{ABB94131-E6FE-E349-8E43-987736473353}"/>
          </ac:picMkLst>
        </pc:picChg>
        <pc:cxnChg chg="add mod">
          <ac:chgData name="Sharib Ali" userId="dc92c5e3-f2b7-4ca6-b3fd-9e35a5615640" providerId="ADAL" clId="{02663151-CD85-784E-9D11-EE50EB272BEA}" dt="2018-12-06T21:16:26.081" v="214" actId="14100"/>
          <ac:cxnSpMkLst>
            <pc:docMk/>
            <pc:sldMk cId="1881751493" sldId="311"/>
            <ac:cxnSpMk id="4" creationId="{F911201F-1787-3A41-9C5F-2560B09FB347}"/>
          </ac:cxnSpMkLst>
        </pc:cxnChg>
      </pc:sldChg>
      <pc:sldChg chg="addSp delSp modSp delAnim modAnim">
        <pc:chgData name="Sharib Ali" userId="dc92c5e3-f2b7-4ca6-b3fd-9e35a5615640" providerId="ADAL" clId="{02663151-CD85-784E-9D11-EE50EB272BEA}" dt="2018-12-06T21:17:05.553" v="218" actId="478"/>
        <pc:sldMkLst>
          <pc:docMk/>
          <pc:sldMk cId="1897816910" sldId="316"/>
        </pc:sldMkLst>
        <pc:grpChg chg="add del mod">
          <ac:chgData name="Sharib Ali" userId="dc92c5e3-f2b7-4ca6-b3fd-9e35a5615640" providerId="ADAL" clId="{02663151-CD85-784E-9D11-EE50EB272BEA}" dt="2018-12-06T21:17:05.553" v="218" actId="478"/>
          <ac:grpSpMkLst>
            <pc:docMk/>
            <pc:sldMk cId="1897816910" sldId="316"/>
            <ac:grpSpMk id="25" creationId="{E023ADC6-D68F-184A-9A33-4AA184D6AAA8}"/>
          </ac:grpSpMkLst>
        </pc:grpChg>
      </pc:sldChg>
      <pc:sldChg chg="addSp delSp modSp add modAnim">
        <pc:chgData name="Sharib Ali" userId="dc92c5e3-f2b7-4ca6-b3fd-9e35a5615640" providerId="ADAL" clId="{02663151-CD85-784E-9D11-EE50EB272BEA}" dt="2018-12-06T21:21:56.841" v="255"/>
        <pc:sldMkLst>
          <pc:docMk/>
          <pc:sldMk cId="3077260063" sldId="342"/>
        </pc:sldMkLst>
        <pc:spChg chg="del">
          <ac:chgData name="Sharib Ali" userId="dc92c5e3-f2b7-4ca6-b3fd-9e35a5615640" providerId="ADAL" clId="{02663151-CD85-784E-9D11-EE50EB272BEA}" dt="2018-12-06T18:56:53.911" v="92" actId="478"/>
          <ac:spMkLst>
            <pc:docMk/>
            <pc:sldMk cId="3077260063" sldId="342"/>
            <ac:spMk id="97" creationId="{1748FD70-48CA-E34B-8E12-47A1140097C8}"/>
          </ac:spMkLst>
        </pc:spChg>
        <pc:grpChg chg="del">
          <ac:chgData name="Sharib Ali" userId="dc92c5e3-f2b7-4ca6-b3fd-9e35a5615640" providerId="ADAL" clId="{02663151-CD85-784E-9D11-EE50EB272BEA}" dt="2018-12-06T18:57:01.671" v="97" actId="478"/>
          <ac:grpSpMkLst>
            <pc:docMk/>
            <pc:sldMk cId="3077260063" sldId="342"/>
            <ac:grpSpMk id="6" creationId="{78F5B622-5A0F-4B43-A43C-9AB0457EEE91}"/>
          </ac:grpSpMkLst>
        </pc:grpChg>
        <pc:grpChg chg="del mod">
          <ac:chgData name="Sharib Ali" userId="dc92c5e3-f2b7-4ca6-b3fd-9e35a5615640" providerId="ADAL" clId="{02663151-CD85-784E-9D11-EE50EB272BEA}" dt="2018-12-06T21:20:22.573" v="247" actId="165"/>
          <ac:grpSpMkLst>
            <pc:docMk/>
            <pc:sldMk cId="3077260063" sldId="342"/>
            <ac:grpSpMk id="25" creationId="{E023ADC6-D68F-184A-9A33-4AA184D6AAA8}"/>
          </ac:grpSpMkLst>
        </pc:grpChg>
        <pc:picChg chg="del">
          <ac:chgData name="Sharib Ali" userId="dc92c5e3-f2b7-4ca6-b3fd-9e35a5615640" providerId="ADAL" clId="{02663151-CD85-784E-9D11-EE50EB272BEA}" dt="2018-12-06T18:57:07.156" v="100" actId="478"/>
          <ac:picMkLst>
            <pc:docMk/>
            <pc:sldMk cId="3077260063" sldId="342"/>
            <ac:picMk id="7" creationId="{C5C565D9-6521-BF42-9B87-A35E020C75DC}"/>
          </ac:picMkLst>
        </pc:picChg>
        <pc:picChg chg="del">
          <ac:chgData name="Sharib Ali" userId="dc92c5e3-f2b7-4ca6-b3fd-9e35a5615640" providerId="ADAL" clId="{02663151-CD85-784E-9D11-EE50EB272BEA}" dt="2018-12-06T18:57:04.226" v="98" actId="478"/>
          <ac:picMkLst>
            <pc:docMk/>
            <pc:sldMk cId="3077260063" sldId="342"/>
            <ac:picMk id="8" creationId="{2ED7E3C6-D332-584A-8B00-06F6F8DE4F3A}"/>
          </ac:picMkLst>
        </pc:picChg>
        <pc:picChg chg="del">
          <ac:chgData name="Sharib Ali" userId="dc92c5e3-f2b7-4ca6-b3fd-9e35a5615640" providerId="ADAL" clId="{02663151-CD85-784E-9D11-EE50EB272BEA}" dt="2018-12-06T18:57:05.682" v="99" actId="478"/>
          <ac:picMkLst>
            <pc:docMk/>
            <pc:sldMk cId="3077260063" sldId="342"/>
            <ac:picMk id="9" creationId="{206CB918-E7A0-154D-BC20-5C644E74FE2F}"/>
          </ac:picMkLst>
        </pc:picChg>
        <pc:picChg chg="del">
          <ac:chgData name="Sharib Ali" userId="dc92c5e3-f2b7-4ca6-b3fd-9e35a5615640" providerId="ADAL" clId="{02663151-CD85-784E-9D11-EE50EB272BEA}" dt="2018-12-06T18:56:55.308" v="93" actId="478"/>
          <ac:picMkLst>
            <pc:docMk/>
            <pc:sldMk cId="3077260063" sldId="342"/>
            <ac:picMk id="22" creationId="{25CB5362-C205-DD4A-8F51-DCEC64E7B2C9}"/>
          </ac:picMkLst>
        </pc:picChg>
        <pc:picChg chg="mod topLvl">
          <ac:chgData name="Sharib Ali" userId="dc92c5e3-f2b7-4ca6-b3fd-9e35a5615640" providerId="ADAL" clId="{02663151-CD85-784E-9D11-EE50EB272BEA}" dt="2018-12-06T21:20:22.573" v="247" actId="165"/>
          <ac:picMkLst>
            <pc:docMk/>
            <pc:sldMk cId="3077260063" sldId="342"/>
            <ac:picMk id="29" creationId="{AA622565-EE37-B445-AF82-D01C58C31589}"/>
          </ac:picMkLst>
        </pc:picChg>
        <pc:picChg chg="mod topLvl">
          <ac:chgData name="Sharib Ali" userId="dc92c5e3-f2b7-4ca6-b3fd-9e35a5615640" providerId="ADAL" clId="{02663151-CD85-784E-9D11-EE50EB272BEA}" dt="2018-12-06T21:20:22.573" v="247" actId="165"/>
          <ac:picMkLst>
            <pc:docMk/>
            <pc:sldMk cId="3077260063" sldId="342"/>
            <ac:picMk id="30" creationId="{E2488417-C051-384E-BC78-039C4F324904}"/>
          </ac:picMkLst>
        </pc:picChg>
        <pc:picChg chg="mod topLvl">
          <ac:chgData name="Sharib Ali" userId="dc92c5e3-f2b7-4ca6-b3fd-9e35a5615640" providerId="ADAL" clId="{02663151-CD85-784E-9D11-EE50EB272BEA}" dt="2018-12-06T21:20:22.573" v="247" actId="165"/>
          <ac:picMkLst>
            <pc:docMk/>
            <pc:sldMk cId="3077260063" sldId="342"/>
            <ac:picMk id="31" creationId="{EF38A6A6-ACA5-9A43-BDD9-5213B70D6EDB}"/>
          </ac:picMkLst>
        </pc:picChg>
        <pc:picChg chg="mod topLvl">
          <ac:chgData name="Sharib Ali" userId="dc92c5e3-f2b7-4ca6-b3fd-9e35a5615640" providerId="ADAL" clId="{02663151-CD85-784E-9D11-EE50EB272BEA}" dt="2018-12-06T21:20:22.573" v="247" actId="165"/>
          <ac:picMkLst>
            <pc:docMk/>
            <pc:sldMk cId="3077260063" sldId="342"/>
            <ac:picMk id="32" creationId="{F1775FF2-DBE9-444E-9F01-09F1507AD9BF}"/>
          </ac:picMkLst>
        </pc:picChg>
        <pc:picChg chg="mod topLvl">
          <ac:chgData name="Sharib Ali" userId="dc92c5e3-f2b7-4ca6-b3fd-9e35a5615640" providerId="ADAL" clId="{02663151-CD85-784E-9D11-EE50EB272BEA}" dt="2018-12-06T21:20:22.573" v="247" actId="165"/>
          <ac:picMkLst>
            <pc:docMk/>
            <pc:sldMk cId="3077260063" sldId="342"/>
            <ac:picMk id="33" creationId="{26E1CF6E-A44F-C94A-B1EE-756B9113FF6C}"/>
          </ac:picMkLst>
        </pc:picChg>
        <pc:picChg chg="mod topLvl">
          <ac:chgData name="Sharib Ali" userId="dc92c5e3-f2b7-4ca6-b3fd-9e35a5615640" providerId="ADAL" clId="{02663151-CD85-784E-9D11-EE50EB272BEA}" dt="2018-12-06T21:20:22.573" v="247" actId="165"/>
          <ac:picMkLst>
            <pc:docMk/>
            <pc:sldMk cId="3077260063" sldId="342"/>
            <ac:picMk id="34" creationId="{3B2E81CE-EE39-7D40-A037-6D705171C85E}"/>
          </ac:picMkLst>
        </pc:picChg>
        <pc:picChg chg="mod topLvl">
          <ac:chgData name="Sharib Ali" userId="dc92c5e3-f2b7-4ca6-b3fd-9e35a5615640" providerId="ADAL" clId="{02663151-CD85-784E-9D11-EE50EB272BEA}" dt="2018-12-06T21:20:22.573" v="247" actId="165"/>
          <ac:picMkLst>
            <pc:docMk/>
            <pc:sldMk cId="3077260063" sldId="342"/>
            <ac:picMk id="35" creationId="{F4945CDD-E4A8-FD4C-A9DA-FB1E78E6ADFA}"/>
          </ac:picMkLst>
        </pc:picChg>
        <pc:picChg chg="del">
          <ac:chgData name="Sharib Ali" userId="dc92c5e3-f2b7-4ca6-b3fd-9e35a5615640" providerId="ADAL" clId="{02663151-CD85-784E-9D11-EE50EB272BEA}" dt="2018-12-06T18:56:56.458" v="94" actId="478"/>
          <ac:picMkLst>
            <pc:docMk/>
            <pc:sldMk cId="3077260063" sldId="342"/>
            <ac:picMk id="57" creationId="{AA444242-5F52-884F-A7C4-1304F85D3C3D}"/>
          </ac:picMkLst>
        </pc:picChg>
        <pc:picChg chg="mod">
          <ac:chgData name="Sharib Ali" userId="dc92c5e3-f2b7-4ca6-b3fd-9e35a5615640" providerId="ADAL" clId="{02663151-CD85-784E-9D11-EE50EB272BEA}" dt="2018-12-06T21:19:48.290" v="245" actId="14100"/>
          <ac:picMkLst>
            <pc:docMk/>
            <pc:sldMk cId="3077260063" sldId="342"/>
            <ac:picMk id="96" creationId="{061D61CF-3D85-6B45-A6E3-D0370BFC5C99}"/>
          </ac:picMkLst>
        </pc:picChg>
        <pc:picChg chg="add del">
          <ac:chgData name="Sharib Ali" userId="dc92c5e3-f2b7-4ca6-b3fd-9e35a5615640" providerId="ADAL" clId="{02663151-CD85-784E-9D11-EE50EB272BEA}" dt="2018-12-06T18:56:59.228" v="96" actId="478"/>
          <ac:picMkLst>
            <pc:docMk/>
            <pc:sldMk cId="3077260063" sldId="342"/>
            <ac:picMk id="103" creationId="{7D0A1527-F08A-524F-8AF7-A4FD211AE405}"/>
          </ac:picMkLst>
        </pc:picChg>
        <pc:cxnChg chg="add mod">
          <ac:chgData name="Sharib Ali" userId="dc92c5e3-f2b7-4ca6-b3fd-9e35a5615640" providerId="ADAL" clId="{02663151-CD85-784E-9D11-EE50EB272BEA}" dt="2018-12-06T21:19:14.013" v="238" actId="14100"/>
          <ac:cxnSpMkLst>
            <pc:docMk/>
            <pc:sldMk cId="3077260063" sldId="342"/>
            <ac:cxnSpMk id="3" creationId="{413FD64D-0CB5-574B-AC8A-43083941F78B}"/>
          </ac:cxnSpMkLst>
        </pc:cxnChg>
        <pc:cxnChg chg="mod topLvl">
          <ac:chgData name="Sharib Ali" userId="dc92c5e3-f2b7-4ca6-b3fd-9e35a5615640" providerId="ADAL" clId="{02663151-CD85-784E-9D11-EE50EB272BEA}" dt="2018-12-06T21:20:22.573" v="247" actId="165"/>
          <ac:cxnSpMkLst>
            <pc:docMk/>
            <pc:sldMk cId="3077260063" sldId="342"/>
            <ac:cxnSpMk id="26" creationId="{12F85720-4207-D24B-B7CE-DC7D65041B4D}"/>
          </ac:cxnSpMkLst>
        </pc:cxnChg>
        <pc:cxnChg chg="mod topLvl">
          <ac:chgData name="Sharib Ali" userId="dc92c5e3-f2b7-4ca6-b3fd-9e35a5615640" providerId="ADAL" clId="{02663151-CD85-784E-9D11-EE50EB272BEA}" dt="2018-12-06T21:20:22.573" v="247" actId="165"/>
          <ac:cxnSpMkLst>
            <pc:docMk/>
            <pc:sldMk cId="3077260063" sldId="342"/>
            <ac:cxnSpMk id="27" creationId="{28EB3372-2B41-2F4F-BE91-A507933A44B0}"/>
          </ac:cxnSpMkLst>
        </pc:cxnChg>
        <pc:cxnChg chg="mod topLvl">
          <ac:chgData name="Sharib Ali" userId="dc92c5e3-f2b7-4ca6-b3fd-9e35a5615640" providerId="ADAL" clId="{02663151-CD85-784E-9D11-EE50EB272BEA}" dt="2018-12-06T21:20:22.573" v="247" actId="165"/>
          <ac:cxnSpMkLst>
            <pc:docMk/>
            <pc:sldMk cId="3077260063" sldId="342"/>
            <ac:cxnSpMk id="28" creationId="{EA56FDF3-9C23-C24E-8E27-628DD6BAB374}"/>
          </ac:cxnSpMkLst>
        </pc:cxnChg>
        <pc:cxnChg chg="mod topLvl">
          <ac:chgData name="Sharib Ali" userId="dc92c5e3-f2b7-4ca6-b3fd-9e35a5615640" providerId="ADAL" clId="{02663151-CD85-784E-9D11-EE50EB272BEA}" dt="2018-12-06T21:20:22.573" v="247" actId="165"/>
          <ac:cxnSpMkLst>
            <pc:docMk/>
            <pc:sldMk cId="3077260063" sldId="342"/>
            <ac:cxnSpMk id="36" creationId="{0534C00F-FF8D-3344-A639-7FFC8A86CBE2}"/>
          </ac:cxnSpMkLst>
        </pc:cxnChg>
        <pc:cxnChg chg="mod topLvl">
          <ac:chgData name="Sharib Ali" userId="dc92c5e3-f2b7-4ca6-b3fd-9e35a5615640" providerId="ADAL" clId="{02663151-CD85-784E-9D11-EE50EB272BEA}" dt="2018-12-06T21:20:22.573" v="247" actId="165"/>
          <ac:cxnSpMkLst>
            <pc:docMk/>
            <pc:sldMk cId="3077260063" sldId="342"/>
            <ac:cxnSpMk id="37" creationId="{143B744F-A0BC-6345-ABE2-16EF76863877}"/>
          </ac:cxnSpMkLst>
        </pc:cxnChg>
        <pc:cxnChg chg="mod topLvl">
          <ac:chgData name="Sharib Ali" userId="dc92c5e3-f2b7-4ca6-b3fd-9e35a5615640" providerId="ADAL" clId="{02663151-CD85-784E-9D11-EE50EB272BEA}" dt="2018-12-06T21:20:22.573" v="247" actId="165"/>
          <ac:cxnSpMkLst>
            <pc:docMk/>
            <pc:sldMk cId="3077260063" sldId="342"/>
            <ac:cxnSpMk id="38" creationId="{AC006268-E9B3-3247-841E-43DB045BB0E6}"/>
          </ac:cxnSpMkLst>
        </pc:cxnChg>
        <pc:cxnChg chg="add mod">
          <ac:chgData name="Sharib Ali" userId="dc92c5e3-f2b7-4ca6-b3fd-9e35a5615640" providerId="ADAL" clId="{02663151-CD85-784E-9D11-EE50EB272BEA}" dt="2018-12-06T21:19:30.355" v="243" actId="14100"/>
          <ac:cxnSpMkLst>
            <pc:docMk/>
            <pc:sldMk cId="3077260063" sldId="342"/>
            <ac:cxnSpMk id="59" creationId="{111F7DD1-AE96-3542-8752-11E68B7EEC76}"/>
          </ac:cxnSpMkLst>
        </pc:cxnChg>
        <pc:cxnChg chg="mod">
          <ac:chgData name="Sharib Ali" userId="dc92c5e3-f2b7-4ca6-b3fd-9e35a5615640" providerId="ADAL" clId="{02663151-CD85-784E-9D11-EE50EB272BEA}" dt="2018-12-06T18:57:01.671" v="97" actId="478"/>
          <ac:cxnSpMkLst>
            <pc:docMk/>
            <pc:sldMk cId="3077260063" sldId="342"/>
            <ac:cxnSpMk id="62" creationId="{B12A1D4A-1CAB-7A49-AC80-813191654C67}"/>
          </ac:cxnSpMkLst>
        </pc:cxnChg>
        <pc:cxnChg chg="mod">
          <ac:chgData name="Sharib Ali" userId="dc92c5e3-f2b7-4ca6-b3fd-9e35a5615640" providerId="ADAL" clId="{02663151-CD85-784E-9D11-EE50EB272BEA}" dt="2018-12-06T18:57:01.671" v="97" actId="478"/>
          <ac:cxnSpMkLst>
            <pc:docMk/>
            <pc:sldMk cId="3077260063" sldId="342"/>
            <ac:cxnSpMk id="80" creationId="{4097A77E-E721-3843-A4EA-A630FFD07A0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D575B-E3D9-45B4-8ACC-90C72F369409}" type="datetimeFigureOut">
              <a:rPr lang="en-GB" smtClean="0"/>
              <a:t>06/12/2018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44D22-B20F-49E6-B194-9AD17129EB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719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heavy-side or unit step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202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711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064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998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marL="228600" indent="-228600">
              <a:buAutoNum type="arabicPeriod"/>
            </a:pPr>
            <a:r>
              <a:rPr lang="en-US" dirty="0"/>
              <a:t>Ink removal</a:t>
            </a:r>
          </a:p>
          <a:p>
            <a:pPr marL="228600" indent="-228600">
              <a:buAutoNum type="arabicPeriod"/>
            </a:pPr>
            <a:r>
              <a:rPr lang="en-US" dirty="0"/>
              <a:t>Artefact detection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Add slides for CNN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377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marL="228600" indent="-228600">
              <a:buAutoNum type="arabicPeriod"/>
            </a:pPr>
            <a:r>
              <a:rPr lang="en-US" dirty="0"/>
              <a:t>Ink removal</a:t>
            </a:r>
          </a:p>
          <a:p>
            <a:pPr marL="228600" indent="-228600">
              <a:buAutoNum type="arabicPeriod"/>
            </a:pPr>
            <a:r>
              <a:rPr lang="en-US" dirty="0"/>
              <a:t>Artefact detection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Add slides for CNN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356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marL="228600" indent="-228600">
              <a:buAutoNum type="arabicPeriod"/>
            </a:pPr>
            <a:r>
              <a:rPr lang="en-US" dirty="0"/>
              <a:t>Ink removal</a:t>
            </a:r>
          </a:p>
          <a:p>
            <a:pPr marL="228600" indent="-228600">
              <a:buAutoNum type="arabicPeriod"/>
            </a:pPr>
            <a:r>
              <a:rPr lang="en-US" dirty="0"/>
              <a:t>Artefact detection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Add slides for CNN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373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marL="228600" indent="-228600">
              <a:buAutoNum type="arabicPeriod"/>
            </a:pPr>
            <a:r>
              <a:rPr lang="en-US" dirty="0"/>
              <a:t>Ink removal</a:t>
            </a:r>
          </a:p>
          <a:p>
            <a:pPr marL="228600" indent="-228600">
              <a:buAutoNum type="arabicPeriod"/>
            </a:pPr>
            <a:r>
              <a:rPr lang="en-US" dirty="0"/>
              <a:t>Artefact detection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Add slides for CNN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32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marL="228600" indent="-228600">
              <a:buAutoNum type="arabicPeriod"/>
            </a:pPr>
            <a:r>
              <a:rPr lang="en-US" dirty="0"/>
              <a:t>Ink removal</a:t>
            </a:r>
          </a:p>
          <a:p>
            <a:pPr marL="228600" indent="-228600">
              <a:buAutoNum type="arabicPeriod"/>
            </a:pPr>
            <a:r>
              <a:rPr lang="en-US" dirty="0"/>
              <a:t>Artefact detection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Add slides for CNN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522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marL="228600" indent="-228600">
              <a:buAutoNum type="arabicPeriod"/>
            </a:pPr>
            <a:r>
              <a:rPr lang="en-US" dirty="0"/>
              <a:t>Ink removal</a:t>
            </a:r>
          </a:p>
          <a:p>
            <a:pPr marL="228600" indent="-228600">
              <a:buAutoNum type="arabicPeriod"/>
            </a:pPr>
            <a:r>
              <a:rPr lang="en-US" dirty="0"/>
              <a:t>Artefact detection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Add slides for CNN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133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marL="228600" indent="-228600">
              <a:buAutoNum type="arabicPeriod"/>
            </a:pPr>
            <a:r>
              <a:rPr lang="en-US" dirty="0"/>
              <a:t>Ink removal</a:t>
            </a:r>
          </a:p>
          <a:p>
            <a:pPr marL="228600" indent="-228600">
              <a:buAutoNum type="arabicPeriod"/>
            </a:pPr>
            <a:r>
              <a:rPr lang="en-US" dirty="0"/>
              <a:t>Artefact detection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Add slides for CNN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425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596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marL="228600" indent="-228600">
              <a:buAutoNum type="arabicPeriod"/>
            </a:pPr>
            <a:r>
              <a:rPr lang="en-US" dirty="0"/>
              <a:t>Ink removal</a:t>
            </a:r>
          </a:p>
          <a:p>
            <a:pPr marL="228600" indent="-228600">
              <a:buAutoNum type="arabicPeriod"/>
            </a:pPr>
            <a:r>
              <a:rPr lang="en-US" dirty="0"/>
              <a:t>Artefact detection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Add slides for CNN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670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marL="228600" indent="-228600">
              <a:buAutoNum type="arabicPeriod"/>
            </a:pPr>
            <a:r>
              <a:rPr lang="en-US" dirty="0"/>
              <a:t>Ink removal</a:t>
            </a:r>
          </a:p>
          <a:p>
            <a:pPr marL="228600" indent="-228600">
              <a:buAutoNum type="arabicPeriod"/>
            </a:pPr>
            <a:r>
              <a:rPr lang="en-US" dirty="0"/>
              <a:t>Artefact detection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Add slides for CNN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234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marL="228600" indent="-228600">
              <a:buAutoNum type="arabicPeriod"/>
            </a:pPr>
            <a:r>
              <a:rPr lang="en-US" dirty="0"/>
              <a:t>Ink removal</a:t>
            </a:r>
          </a:p>
          <a:p>
            <a:pPr marL="228600" indent="-228600">
              <a:buAutoNum type="arabicPeriod"/>
            </a:pPr>
            <a:r>
              <a:rPr lang="en-US" dirty="0"/>
              <a:t>Artefact detection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Add slides for CNN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61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marL="228600" indent="-228600">
              <a:buAutoNum type="arabicPeriod"/>
            </a:pPr>
            <a:r>
              <a:rPr lang="en-US" dirty="0"/>
              <a:t>Ink removal</a:t>
            </a:r>
          </a:p>
          <a:p>
            <a:pPr marL="228600" indent="-228600">
              <a:buAutoNum type="arabicPeriod"/>
            </a:pPr>
            <a:r>
              <a:rPr lang="en-US" dirty="0"/>
              <a:t>Artefact detection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Add slides for CNN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2043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L2 regularization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731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L2 regularization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601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4850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69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918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823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9117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6412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737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5212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398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 Perceptron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forward almost two decades to 1986, Geoffrey Hinton, David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Rumelhart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Ronald Williams published a paper “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representations by back-propagating errors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which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671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02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430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115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938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075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32536" y="2016125"/>
            <a:ext cx="4761985" cy="3387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2" baseline="0" dirty="0">
                <a:solidFill>
                  <a:schemeClr val="tx1"/>
                </a:solidFill>
                <a:latin typeface="FoundrySterling-Book"/>
              </a:rPr>
              <a:t>Slide presentation title to go here</a:t>
            </a:r>
          </a:p>
          <a:p>
            <a:endParaRPr lang="en-US" sz="1401" baseline="0" dirty="0">
              <a:solidFill>
                <a:schemeClr val="tx1"/>
              </a:solidFill>
              <a:latin typeface="FoundrySterling-Book"/>
            </a:endParaRPr>
          </a:p>
          <a:p>
            <a:r>
              <a:rPr lang="en-US" sz="1401" baseline="0" dirty="0">
                <a:solidFill>
                  <a:schemeClr val="tx1"/>
                </a:solidFill>
                <a:latin typeface="FoundrySterling-Book"/>
              </a:rPr>
              <a:t>Secondary information to go here</a:t>
            </a:r>
          </a:p>
          <a:p>
            <a:endParaRPr lang="en-US" sz="1401" dirty="0">
              <a:solidFill>
                <a:schemeClr val="bg1"/>
              </a:solidFill>
              <a:latin typeface="FoundrySterling-Book"/>
            </a:endParaRPr>
          </a:p>
          <a:p>
            <a:endParaRPr lang="en-US" sz="1401" dirty="0">
              <a:solidFill>
                <a:schemeClr val="bg1"/>
              </a:solidFill>
              <a:latin typeface="FoundrySterling-Book"/>
            </a:endParaRPr>
          </a:p>
          <a:p>
            <a:r>
              <a:rPr lang="en-US" sz="1401" dirty="0">
                <a:solidFill>
                  <a:schemeClr val="bg1"/>
                </a:solidFill>
                <a:latin typeface="FoundrySterling-Book"/>
              </a:rPr>
              <a:t>Date to go here</a:t>
            </a:r>
          </a:p>
        </p:txBody>
      </p:sp>
    </p:spTree>
    <p:extLst>
      <p:ext uri="{BB962C8B-B14F-4D97-AF65-F5344CB8AC3E}">
        <p14:creationId xmlns:p14="http://schemas.microsoft.com/office/powerpoint/2010/main" val="123371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80065" y="1008000"/>
            <a:ext cx="8283042" cy="529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27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492" y="1061049"/>
            <a:ext cx="6482954" cy="2257166"/>
          </a:xfrm>
          <a:prstGeom prst="rect">
            <a:avLst/>
          </a:prstGeom>
        </p:spPr>
        <p:txBody>
          <a:bodyPr anchor="b"/>
          <a:lstStyle>
            <a:lvl1pPr algn="ctr">
              <a:defRPr sz="4254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492" y="3405260"/>
            <a:ext cx="6482954" cy="156530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702"/>
            </a:lvl1pPr>
            <a:lvl2pPr marL="324155" indent="0" algn="ctr">
              <a:buNone/>
              <a:defRPr sz="1418"/>
            </a:lvl2pPr>
            <a:lvl3pPr marL="648310" indent="0" algn="ctr">
              <a:buNone/>
              <a:defRPr sz="1276"/>
            </a:lvl3pPr>
            <a:lvl4pPr marL="972464" indent="0" algn="ctr">
              <a:buNone/>
              <a:defRPr sz="1134"/>
            </a:lvl4pPr>
            <a:lvl5pPr marL="1296619" indent="0" algn="ctr">
              <a:buNone/>
              <a:defRPr sz="1134"/>
            </a:lvl5pPr>
            <a:lvl6pPr marL="1620774" indent="0" algn="ctr">
              <a:buNone/>
              <a:defRPr sz="1134"/>
            </a:lvl6pPr>
            <a:lvl7pPr marL="1944929" indent="0" algn="ctr">
              <a:buNone/>
              <a:defRPr sz="1134"/>
            </a:lvl7pPr>
            <a:lvl8pPr marL="2269084" indent="0" algn="ctr">
              <a:buNone/>
              <a:defRPr sz="1134"/>
            </a:lvl8pPr>
            <a:lvl9pPr marL="2593238" indent="0" algn="ctr">
              <a:buNone/>
              <a:defRPr sz="1134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4271" y="6009106"/>
            <a:ext cx="1944886" cy="345178"/>
          </a:xfrm>
          <a:prstGeom prst="rect">
            <a:avLst/>
          </a:prstGeom>
        </p:spPr>
        <p:txBody>
          <a:bodyPr/>
          <a:lstStyle/>
          <a:p>
            <a:fld id="{9F0B336A-7CC0-8B49-856D-E69A418F0F1D}" type="datetimeFigureOut">
              <a:rPr lang="en-GB" smtClean="0"/>
              <a:t>06/12/2018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3305" y="6009106"/>
            <a:ext cx="2917329" cy="34517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04781" y="6009106"/>
            <a:ext cx="1944886" cy="345178"/>
          </a:xfrm>
          <a:prstGeom prst="rect">
            <a:avLst/>
          </a:prstGeom>
        </p:spPr>
        <p:txBody>
          <a:bodyPr/>
          <a:lstStyle/>
          <a:p>
            <a:fld id="{4A30E7D5-03B9-5746-971F-F613856309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73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x_small_cmyk_pos_rect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629" y="178883"/>
            <a:ext cx="1521627" cy="468528"/>
          </a:xfrm>
          <a:prstGeom prst="rect">
            <a:avLst/>
          </a:prstGeom>
        </p:spPr>
      </p:pic>
      <p:cxnSp>
        <p:nvCxnSpPr>
          <p:cNvPr id="3" name="Straight Connector 2"/>
          <p:cNvCxnSpPr/>
          <p:nvPr userDrawn="1"/>
        </p:nvCxnSpPr>
        <p:spPr>
          <a:xfrm>
            <a:off x="1" y="828000"/>
            <a:ext cx="86439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942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</p:sldLayoutIdLst>
  <p:txStyles>
    <p:titleStyle>
      <a:lvl1pPr algn="ctr" defTabSz="432273" rtl="0" eaLnBrk="1" latinLnBrk="0" hangingPunct="1">
        <a:spcBef>
          <a:spcPct val="0"/>
        </a:spcBef>
        <a:buNone/>
        <a:defRPr sz="420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205" indent="-324205" algn="l" defTabSz="432273" rtl="0" eaLnBrk="1" latinLnBrk="0" hangingPunct="1">
        <a:spcBef>
          <a:spcPct val="20000"/>
        </a:spcBef>
        <a:buFont typeface="Arial"/>
        <a:buChar char="•"/>
        <a:defRPr sz="3001" kern="1200">
          <a:solidFill>
            <a:schemeClr val="tx1"/>
          </a:solidFill>
          <a:latin typeface="+mn-lt"/>
          <a:ea typeface="+mn-ea"/>
          <a:cs typeface="+mn-cs"/>
        </a:defRPr>
      </a:lvl1pPr>
      <a:lvl2pPr marL="702443" indent="-270170" algn="l" defTabSz="432273" rtl="0" eaLnBrk="1" latinLnBrk="0" hangingPunct="1">
        <a:spcBef>
          <a:spcPct val="20000"/>
        </a:spcBef>
        <a:buFont typeface="Arial"/>
        <a:buChar char="–"/>
        <a:defRPr sz="2601" kern="1200">
          <a:solidFill>
            <a:schemeClr val="tx1"/>
          </a:solidFill>
          <a:latin typeface="+mn-lt"/>
          <a:ea typeface="+mn-ea"/>
          <a:cs typeface="+mn-cs"/>
        </a:defRPr>
      </a:lvl2pPr>
      <a:lvl3pPr marL="1080681" indent="-216136" algn="l" defTabSz="432273" rtl="0" eaLnBrk="1" latinLnBrk="0" hangingPunct="1">
        <a:spcBef>
          <a:spcPct val="20000"/>
        </a:spcBef>
        <a:buFont typeface="Arial"/>
        <a:buChar char="•"/>
        <a:defRPr sz="2301" kern="1200">
          <a:solidFill>
            <a:schemeClr val="tx1"/>
          </a:solidFill>
          <a:latin typeface="+mn-lt"/>
          <a:ea typeface="+mn-ea"/>
          <a:cs typeface="+mn-cs"/>
        </a:defRPr>
      </a:lvl3pPr>
      <a:lvl4pPr marL="1512954" indent="-216136" algn="l" defTabSz="432273" rtl="0" eaLnBrk="1" latinLnBrk="0" hangingPunct="1">
        <a:spcBef>
          <a:spcPct val="20000"/>
        </a:spcBef>
        <a:buFont typeface="Arial"/>
        <a:buChar char="–"/>
        <a:defRPr sz="1901" kern="1200">
          <a:solidFill>
            <a:schemeClr val="tx1"/>
          </a:solidFill>
          <a:latin typeface="+mn-lt"/>
          <a:ea typeface="+mn-ea"/>
          <a:cs typeface="+mn-cs"/>
        </a:defRPr>
      </a:lvl4pPr>
      <a:lvl5pPr marL="1945227" indent="-216136" algn="l" defTabSz="432273" rtl="0" eaLnBrk="1" latinLnBrk="0" hangingPunct="1">
        <a:spcBef>
          <a:spcPct val="20000"/>
        </a:spcBef>
        <a:buFont typeface="Arial"/>
        <a:buChar char="»"/>
        <a:defRPr sz="1901" kern="1200">
          <a:solidFill>
            <a:schemeClr val="tx1"/>
          </a:solidFill>
          <a:latin typeface="+mn-lt"/>
          <a:ea typeface="+mn-ea"/>
          <a:cs typeface="+mn-cs"/>
        </a:defRPr>
      </a:lvl5pPr>
      <a:lvl6pPr marL="2377499" indent="-216136" algn="l" defTabSz="432273" rtl="0" eaLnBrk="1" latinLnBrk="0" hangingPunct="1">
        <a:spcBef>
          <a:spcPct val="20000"/>
        </a:spcBef>
        <a:buFont typeface="Arial"/>
        <a:buChar char="•"/>
        <a:defRPr sz="1901" kern="1200">
          <a:solidFill>
            <a:schemeClr val="tx1"/>
          </a:solidFill>
          <a:latin typeface="+mn-lt"/>
          <a:ea typeface="+mn-ea"/>
          <a:cs typeface="+mn-cs"/>
        </a:defRPr>
      </a:lvl6pPr>
      <a:lvl7pPr marL="2809771" indent="-216136" algn="l" defTabSz="432273" rtl="0" eaLnBrk="1" latinLnBrk="0" hangingPunct="1">
        <a:spcBef>
          <a:spcPct val="20000"/>
        </a:spcBef>
        <a:buFont typeface="Arial"/>
        <a:buChar char="•"/>
        <a:defRPr sz="1901" kern="1200">
          <a:solidFill>
            <a:schemeClr val="tx1"/>
          </a:solidFill>
          <a:latin typeface="+mn-lt"/>
          <a:ea typeface="+mn-ea"/>
          <a:cs typeface="+mn-cs"/>
        </a:defRPr>
      </a:lvl7pPr>
      <a:lvl8pPr marL="3242044" indent="-216136" algn="l" defTabSz="432273" rtl="0" eaLnBrk="1" latinLnBrk="0" hangingPunct="1">
        <a:spcBef>
          <a:spcPct val="20000"/>
        </a:spcBef>
        <a:buFont typeface="Arial"/>
        <a:buChar char="•"/>
        <a:defRPr sz="1901" kern="1200">
          <a:solidFill>
            <a:schemeClr val="tx1"/>
          </a:solidFill>
          <a:latin typeface="+mn-lt"/>
          <a:ea typeface="+mn-ea"/>
          <a:cs typeface="+mn-cs"/>
        </a:defRPr>
      </a:lvl8pPr>
      <a:lvl9pPr marL="3674317" indent="-216136" algn="l" defTabSz="432273" rtl="0" eaLnBrk="1" latinLnBrk="0" hangingPunct="1">
        <a:spcBef>
          <a:spcPct val="20000"/>
        </a:spcBef>
        <a:buFont typeface="Arial"/>
        <a:buChar char="•"/>
        <a:defRPr sz="19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273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273" algn="l" defTabSz="432273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545" algn="l" defTabSz="432273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818" algn="l" defTabSz="432273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9090" algn="l" defTabSz="432273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1363" algn="l" defTabSz="432273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3635" algn="l" defTabSz="432273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5908" algn="l" defTabSz="432273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8181" algn="l" defTabSz="432273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39.emf"/><Relationship Id="rId7" Type="http://schemas.openxmlformats.org/officeDocument/2006/relationships/image" Target="../media/image49.emf"/><Relationship Id="rId12" Type="http://schemas.openxmlformats.org/officeDocument/2006/relationships/image" Target="../media/image5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11" Type="http://schemas.openxmlformats.org/officeDocument/2006/relationships/image" Target="../media/image53.emf"/><Relationship Id="rId5" Type="http://schemas.openxmlformats.org/officeDocument/2006/relationships/image" Target="../media/image37.png"/><Relationship Id="rId10" Type="http://schemas.openxmlformats.org/officeDocument/2006/relationships/image" Target="../media/image52.emf"/><Relationship Id="rId4" Type="http://schemas.openxmlformats.org/officeDocument/2006/relationships/image" Target="../media/image9.png"/><Relationship Id="rId9" Type="http://schemas.openxmlformats.org/officeDocument/2006/relationships/image" Target="../media/image5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png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10" Type="http://schemas.openxmlformats.org/officeDocument/2006/relationships/image" Target="../media/image9.png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68.emf"/><Relationship Id="rId7" Type="http://schemas.openxmlformats.org/officeDocument/2006/relationships/image" Target="../media/image7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55.png"/><Relationship Id="rId4" Type="http://schemas.openxmlformats.org/officeDocument/2006/relationships/image" Target="../media/image69.emf"/><Relationship Id="rId9" Type="http://schemas.openxmlformats.org/officeDocument/2006/relationships/image" Target="../media/image7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.stanford.edu/people/karpathy/convnetjs/demo/cifar10.htm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6.emf"/><Relationship Id="rId7" Type="http://schemas.openxmlformats.org/officeDocument/2006/relationships/image" Target="../media/image8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tif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preprocessing/image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7" Type="http://schemas.openxmlformats.org/officeDocument/2006/relationships/image" Target="../media/image8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6.tiff"/><Relationship Id="rId4" Type="http://schemas.openxmlformats.org/officeDocument/2006/relationships/image" Target="../media/image8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#activation=tanh&amp;batchSize=10&amp;dataset=circle&amp;regDataset=reg-plane&amp;learningRate=0.03&amp;regularizationRate=0&amp;noise=0&amp;networkShape=4,2&amp;seed=0.65716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g"/><Relationship Id="rId4" Type="http://schemas.openxmlformats.org/officeDocument/2006/relationships/image" Target="../media/image89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teachingv3.0/datasets.zip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5" Type="http://schemas.openxmlformats.org/officeDocument/2006/relationships/image" Target="../media/image9.png"/><Relationship Id="rId4" Type="http://schemas.openxmlformats.org/officeDocument/2006/relationships/hyperlink" Target="https://s3.amazonaws.com/teachingv3.0/ink_removal_data.zip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ceb.nlm.nih.gov/repositories/malaria-datasets/" TargetMode="External"/><Relationship Id="rId3" Type="http://schemas.openxmlformats.org/officeDocument/2006/relationships/hyperlink" Target="https://grand-challenge.org/challenges/" TargetMode="External"/><Relationship Id="rId7" Type="http://schemas.openxmlformats.org/officeDocument/2006/relationships/hyperlink" Target="https://www.kaggle.com/c/rsna-pneumonia-detection-challeng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c/diabetic-retinopathy-detection/data" TargetMode="External"/><Relationship Id="rId5" Type="http://schemas.openxmlformats.org/officeDocument/2006/relationships/hyperlink" Target="https://www.kaggle.com/c/histopathologic-cancer-detection" TargetMode="External"/><Relationship Id="rId10" Type="http://schemas.openxmlformats.org/officeDocument/2006/relationships/image" Target="../media/image83.jpg"/><Relationship Id="rId4" Type="http://schemas.openxmlformats.org/officeDocument/2006/relationships/hyperlink" Target="https://ead2019.grand-challenge.org/" TargetMode="External"/><Relationship Id="rId9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nkersabouttech.com/ai/best-deep-learning-books/494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hyperlink" Target="http://playground.tensorflow.org/#activation=tanh&amp;batchSize=10&amp;dataset=circle&amp;regDataset=reg-plane&amp;learningRate=0.03&amp;regularizationRate=0&amp;noise=0&amp;networkShape=4,2&amp;seed=0.65716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3" Type="http://schemas.openxmlformats.org/officeDocument/2006/relationships/image" Target="../media/image10.tiff"/><Relationship Id="rId7" Type="http://schemas.openxmlformats.org/officeDocument/2006/relationships/image" Target="../media/image9.png"/><Relationship Id="rId12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17.emf"/><Relationship Id="rId5" Type="http://schemas.openxmlformats.org/officeDocument/2006/relationships/image" Target="../media/image12.emf"/><Relationship Id="rId10" Type="http://schemas.openxmlformats.org/officeDocument/2006/relationships/image" Target="../media/image16.emf"/><Relationship Id="rId4" Type="http://schemas.openxmlformats.org/officeDocument/2006/relationships/image" Target="../media/image11.emf"/><Relationship Id="rId9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9.emf"/><Relationship Id="rId18" Type="http://schemas.openxmlformats.org/officeDocument/2006/relationships/image" Target="../media/image34.emf"/><Relationship Id="rId3" Type="http://schemas.openxmlformats.org/officeDocument/2006/relationships/image" Target="../media/image20.emf"/><Relationship Id="rId7" Type="http://schemas.openxmlformats.org/officeDocument/2006/relationships/image" Target="../media/image23.emf"/><Relationship Id="rId12" Type="http://schemas.openxmlformats.org/officeDocument/2006/relationships/image" Target="../media/image28.emf"/><Relationship Id="rId17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emf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12.emf"/><Relationship Id="rId15" Type="http://schemas.openxmlformats.org/officeDocument/2006/relationships/image" Target="../media/image31.emf"/><Relationship Id="rId10" Type="http://schemas.openxmlformats.org/officeDocument/2006/relationships/image" Target="../media/image26.emf"/><Relationship Id="rId19" Type="http://schemas.openxmlformats.org/officeDocument/2006/relationships/image" Target="../media/image35.emf"/><Relationship Id="rId4" Type="http://schemas.openxmlformats.org/officeDocument/2006/relationships/image" Target="../media/image21.emf"/><Relationship Id="rId9" Type="http://schemas.openxmlformats.org/officeDocument/2006/relationships/image" Target="../media/image25.emf"/><Relationship Id="rId14" Type="http://schemas.openxmlformats.org/officeDocument/2006/relationships/image" Target="../media/image3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png"/><Relationship Id="rId9" Type="http://schemas.openxmlformats.org/officeDocument/2006/relationships/image" Target="../media/image4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12.emf"/><Relationship Id="rId10" Type="http://schemas.openxmlformats.org/officeDocument/2006/relationships/image" Target="../media/image19.emf"/><Relationship Id="rId4" Type="http://schemas.openxmlformats.org/officeDocument/2006/relationships/image" Target="../media/image21.emf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4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7.emf"/><Relationship Id="rId5" Type="http://schemas.openxmlformats.org/officeDocument/2006/relationships/image" Target="../media/image39.emf"/><Relationship Id="rId10" Type="http://schemas.openxmlformats.org/officeDocument/2006/relationships/image" Target="../media/image46.emf"/><Relationship Id="rId4" Type="http://schemas.openxmlformats.org/officeDocument/2006/relationships/image" Target="../media/image44.png"/><Relationship Id="rId9" Type="http://schemas.openxmlformats.org/officeDocument/2006/relationships/image" Target="../media/image4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Neural Networks (DNNs and CNNs)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br>
              <a:rPr lang="en-GB" dirty="0"/>
            </a:br>
            <a:endParaRPr lang="en-GB" dirty="0"/>
          </a:p>
          <a:p>
            <a:r>
              <a:rPr lang="en-GB" sz="3600" dirty="0"/>
              <a:t>Sharib Ali, Ph.D.</a:t>
            </a:r>
          </a:p>
          <a:p>
            <a:endParaRPr lang="en-GB" dirty="0"/>
          </a:p>
          <a:p>
            <a:r>
              <a:rPr lang="en-GB" sz="2100" dirty="0"/>
              <a:t>Institute of Biomedical Engineering (IBME)</a:t>
            </a:r>
          </a:p>
          <a:p>
            <a:r>
              <a:rPr lang="en-GB" sz="2100" dirty="0"/>
              <a:t>Big Data Institute (BDI)</a:t>
            </a:r>
          </a:p>
        </p:txBody>
      </p:sp>
      <p:pic>
        <p:nvPicPr>
          <p:cNvPr id="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473" y="5205768"/>
            <a:ext cx="7988310" cy="904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8323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>
            <a:extLst>
              <a:ext uri="{FF2B5EF4-FFF2-40B4-BE49-F238E27FC236}">
                <a16:creationId xmlns:a16="http://schemas.microsoft.com/office/drawing/2014/main" id="{774300F9-1CC0-2D4A-8547-70927CFB6D74}"/>
              </a:ext>
            </a:extLst>
          </p:cNvPr>
          <p:cNvSpPr txBox="1"/>
          <p:nvPr/>
        </p:nvSpPr>
        <p:spPr>
          <a:xfrm>
            <a:off x="0" y="217692"/>
            <a:ext cx="5033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2-layer neural network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061D61CF-3D85-6B45-A6E3-D0370BFC5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916" y="3277415"/>
            <a:ext cx="3337374" cy="1558615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831DCD42-0D70-6C48-866B-F89BE53CA009}"/>
              </a:ext>
            </a:extLst>
          </p:cNvPr>
          <p:cNvSpPr/>
          <p:nvPr/>
        </p:nvSpPr>
        <p:spPr>
          <a:xfrm>
            <a:off x="232986" y="1038106"/>
            <a:ext cx="4594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Backward propagation and updates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69EDBFAD-1A89-784F-94BC-AA8ADA0FF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492" y="94238"/>
            <a:ext cx="669707" cy="669707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7D0A1527-F08A-524F-8AF7-A4FD211AE4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26" t="13737" r="9799" b="8587"/>
          <a:stretch/>
        </p:blipFill>
        <p:spPr>
          <a:xfrm>
            <a:off x="6407104" y="972791"/>
            <a:ext cx="1619999" cy="13264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311C6E40-44EC-EF47-997F-0EE35FEF6438}"/>
              </a:ext>
            </a:extLst>
          </p:cNvPr>
          <p:cNvGrpSpPr/>
          <p:nvPr/>
        </p:nvGrpSpPr>
        <p:grpSpPr>
          <a:xfrm>
            <a:off x="6941174" y="1106880"/>
            <a:ext cx="275929" cy="482299"/>
            <a:chOff x="874130" y="5237524"/>
            <a:chExt cx="275929" cy="482299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043D71E-EBAA-1E48-A13B-C2A5CDE33799}"/>
                </a:ext>
              </a:extLst>
            </p:cNvPr>
            <p:cNvCxnSpPr/>
            <p:nvPr/>
          </p:nvCxnSpPr>
          <p:spPr>
            <a:xfrm>
              <a:off x="874130" y="5237524"/>
              <a:ext cx="123529" cy="329899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FE6D1228-C909-6B4C-B64C-D974CF5E9AD5}"/>
                </a:ext>
              </a:extLst>
            </p:cNvPr>
            <p:cNvCxnSpPr>
              <a:cxnSpLocks/>
            </p:cNvCxnSpPr>
            <p:nvPr/>
          </p:nvCxnSpPr>
          <p:spPr>
            <a:xfrm>
              <a:off x="997659" y="5567423"/>
              <a:ext cx="152400" cy="152400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434ECC0-534A-7142-8158-C6554D02CBDC}"/>
              </a:ext>
            </a:extLst>
          </p:cNvPr>
          <p:cNvSpPr txBox="1"/>
          <p:nvPr/>
        </p:nvSpPr>
        <p:spPr>
          <a:xfrm>
            <a:off x="601884" y="6103400"/>
            <a:ext cx="335773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Assuming, gradient descent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85720-4207-D24B-B7CE-DC7D65041B4D}"/>
              </a:ext>
            </a:extLst>
          </p:cNvPr>
          <p:cNvCxnSpPr>
            <a:cxnSpLocks/>
          </p:cNvCxnSpPr>
          <p:nvPr/>
        </p:nvCxnSpPr>
        <p:spPr>
          <a:xfrm>
            <a:off x="1558124" y="2922131"/>
            <a:ext cx="538128" cy="669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EB3372-2B41-2F4F-BE91-A507933A44B0}"/>
              </a:ext>
            </a:extLst>
          </p:cNvPr>
          <p:cNvCxnSpPr>
            <a:cxnSpLocks/>
          </p:cNvCxnSpPr>
          <p:nvPr/>
        </p:nvCxnSpPr>
        <p:spPr>
          <a:xfrm>
            <a:off x="2380725" y="2536633"/>
            <a:ext cx="0" cy="1101961"/>
          </a:xfrm>
          <a:prstGeom prst="straightConnector1">
            <a:avLst/>
          </a:prstGeom>
          <a:ln>
            <a:solidFill>
              <a:srgbClr val="EF77F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56FDF3-9C23-C24E-8E27-628DD6BAB374}"/>
              </a:ext>
            </a:extLst>
          </p:cNvPr>
          <p:cNvCxnSpPr>
            <a:cxnSpLocks/>
          </p:cNvCxnSpPr>
          <p:nvPr/>
        </p:nvCxnSpPr>
        <p:spPr>
          <a:xfrm flipH="1">
            <a:off x="2657221" y="2897428"/>
            <a:ext cx="523247" cy="695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A622565-EE37-B445-AF82-D01C58C31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542" y="2558687"/>
            <a:ext cx="549301" cy="2870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488417-C051-384E-BC78-039C4F324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7301" y="2299209"/>
            <a:ext cx="669920" cy="2374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F38A6A6-ACA5-9A43-BDD9-5213B70D6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0645" y="2527947"/>
            <a:ext cx="437578" cy="2870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1775FF2-DBE9-444E-9F01-09F1507AD9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9597" y="3677881"/>
            <a:ext cx="502254" cy="2624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6E1CF6E-A44F-C94A-B1EE-756B9113FF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3403" y="4255630"/>
            <a:ext cx="553818" cy="3348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B2E81CE-EE39-7D40-A037-6D705171C8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0840" y="4467523"/>
            <a:ext cx="166020" cy="2064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945CDD-E4A8-FD4C-A9DA-FB1E78E6AD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2261" y="5044161"/>
            <a:ext cx="172254" cy="1951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34C00F-FF8D-3344-A639-7FFC8A86CBE2}"/>
              </a:ext>
            </a:extLst>
          </p:cNvPr>
          <p:cNvCxnSpPr/>
          <p:nvPr/>
        </p:nvCxnSpPr>
        <p:spPr>
          <a:xfrm>
            <a:off x="1356472" y="4590455"/>
            <a:ext cx="773126" cy="49115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43B744F-A0BC-6345-ABE2-16EF76863877}"/>
              </a:ext>
            </a:extLst>
          </p:cNvPr>
          <p:cNvCxnSpPr>
            <a:cxnSpLocks/>
          </p:cNvCxnSpPr>
          <p:nvPr/>
        </p:nvCxnSpPr>
        <p:spPr>
          <a:xfrm>
            <a:off x="2380725" y="4590455"/>
            <a:ext cx="0" cy="32342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006268-E9B3-3247-841E-43DB045BB0E6}"/>
              </a:ext>
            </a:extLst>
          </p:cNvPr>
          <p:cNvCxnSpPr>
            <a:cxnSpLocks/>
          </p:cNvCxnSpPr>
          <p:nvPr/>
        </p:nvCxnSpPr>
        <p:spPr>
          <a:xfrm>
            <a:off x="2380312" y="3928885"/>
            <a:ext cx="0" cy="253099"/>
          </a:xfrm>
          <a:prstGeom prst="line">
            <a:avLst/>
          </a:prstGeom>
          <a:ln>
            <a:solidFill>
              <a:srgbClr val="EF77F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413FD64D-0CB5-574B-AC8A-43083941F7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92986" y="3637427"/>
            <a:ext cx="1984708" cy="568192"/>
          </a:xfrm>
          <a:prstGeom prst="curvedConnector3">
            <a:avLst>
              <a:gd name="adj1" fmla="val 730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111F7DD1-AE96-3542-8752-11E68B7EEC76}"/>
              </a:ext>
            </a:extLst>
          </p:cNvPr>
          <p:cNvCxnSpPr>
            <a:cxnSpLocks/>
          </p:cNvCxnSpPr>
          <p:nvPr/>
        </p:nvCxnSpPr>
        <p:spPr>
          <a:xfrm rot="16200000" flipV="1">
            <a:off x="831580" y="3626982"/>
            <a:ext cx="1823312" cy="5947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26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3D2EA-23A4-C84B-9819-12340A503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Parameter initialization</a:t>
            </a:r>
          </a:p>
          <a:p>
            <a:pPr lvl="1"/>
            <a:r>
              <a:rPr lang="en-US" sz="2400" dirty="0"/>
              <a:t>In practice, small random values are used to initialize ‘W’ and b is set to 0</a:t>
            </a:r>
          </a:p>
          <a:p>
            <a:pPr lvl="1"/>
            <a:r>
              <a:rPr lang="en-US" sz="2400" dirty="0"/>
              <a:t>Best practice, use Xavier/He initialization</a:t>
            </a:r>
          </a:p>
          <a:p>
            <a:pPr marL="432273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Optimization</a:t>
            </a:r>
          </a:p>
          <a:p>
            <a:pPr lvl="1"/>
            <a:r>
              <a:rPr lang="en-US" sz="2400" dirty="0"/>
              <a:t>Gradient descent, Stochastic gradient descent (SGD) or Adam </a:t>
            </a:r>
          </a:p>
          <a:p>
            <a:pPr lvl="1"/>
            <a:r>
              <a:rPr lang="en-US" sz="2400" dirty="0"/>
              <a:t>Other optimization techniques: momentum, </a:t>
            </a:r>
            <a:r>
              <a:rPr lang="en-US" sz="2400" dirty="0" err="1"/>
              <a:t>RMSprop</a:t>
            </a:r>
            <a:r>
              <a:rPr lang="en-US" sz="2400" dirty="0"/>
              <a:t>, minibatch gradient descent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7FAA-BD38-5A44-992C-6DCC1346D125}"/>
              </a:ext>
            </a:extLst>
          </p:cNvPr>
          <p:cNvSpPr txBox="1"/>
          <p:nvPr/>
        </p:nvSpPr>
        <p:spPr>
          <a:xfrm>
            <a:off x="0" y="178087"/>
            <a:ext cx="5033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2-layer neural network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0B44A7-E909-1042-A9D0-3FA53025B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92" y="94238"/>
            <a:ext cx="669707" cy="66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89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3D2EA-23A4-C84B-9819-12340A503D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65" y="1008000"/>
            <a:ext cx="8283042" cy="5292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Exercises</a:t>
            </a:r>
          </a:p>
          <a:p>
            <a:pPr lvl="1"/>
            <a:r>
              <a:rPr lang="en-US" dirty="0"/>
              <a:t>First create a single neuron and perform logistic regression classification </a:t>
            </a:r>
          </a:p>
          <a:p>
            <a:pPr lvl="1"/>
            <a:r>
              <a:rPr lang="en-US" dirty="0"/>
              <a:t>Design a 2-layer neural network to classify cat vs non-cat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7FAA-BD38-5A44-992C-6DCC1346D125}"/>
              </a:ext>
            </a:extLst>
          </p:cNvPr>
          <p:cNvSpPr txBox="1"/>
          <p:nvPr/>
        </p:nvSpPr>
        <p:spPr>
          <a:xfrm>
            <a:off x="0" y="230222"/>
            <a:ext cx="5033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2-layer neural network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A9BB9A0-D820-D944-9197-AD791486D6FF}"/>
              </a:ext>
            </a:extLst>
          </p:cNvPr>
          <p:cNvSpPr txBox="1"/>
          <p:nvPr/>
        </p:nvSpPr>
        <p:spPr>
          <a:xfrm>
            <a:off x="7022247" y="5193750"/>
            <a:ext cx="175210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a cat!</a:t>
            </a:r>
          </a:p>
          <a:p>
            <a:r>
              <a:rPr lang="en-US" dirty="0"/>
              <a:t>e.g., 0.8&gt; 0.5 then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6CD5CBE-4355-B648-94DE-6CDC85B17E8D}"/>
              </a:ext>
            </a:extLst>
          </p:cNvPr>
          <p:cNvGrpSpPr/>
          <p:nvPr/>
        </p:nvGrpSpPr>
        <p:grpSpPr>
          <a:xfrm>
            <a:off x="180066" y="3437681"/>
            <a:ext cx="7899064" cy="2777922"/>
            <a:chOff x="172372" y="3090440"/>
            <a:chExt cx="8082223" cy="30209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A41C45-7B15-A842-B4F4-FEA54D7E0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0593" b="65233"/>
            <a:stretch/>
          </p:blipFill>
          <p:spPr>
            <a:xfrm>
              <a:off x="172372" y="3150542"/>
              <a:ext cx="914401" cy="1246123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D865D7-3A06-6645-8BC7-1F3A56E561D6}"/>
                </a:ext>
              </a:extLst>
            </p:cNvPr>
            <p:cNvGrpSpPr/>
            <p:nvPr/>
          </p:nvGrpSpPr>
          <p:grpSpPr>
            <a:xfrm>
              <a:off x="2568983" y="3553428"/>
              <a:ext cx="1531022" cy="1534226"/>
              <a:chOff x="2613716" y="3166630"/>
              <a:chExt cx="1840374" cy="174777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1D52908-36EF-B14C-8A92-4177E2745DB9}"/>
                  </a:ext>
                </a:extLst>
              </p:cNvPr>
              <p:cNvSpPr/>
              <p:nvPr/>
            </p:nvSpPr>
            <p:spPr>
              <a:xfrm>
                <a:off x="2613716" y="3166630"/>
                <a:ext cx="1840374" cy="1747778"/>
              </a:xfrm>
              <a:prstGeom prst="ellipse">
                <a:avLst/>
              </a:prstGeom>
              <a:gradFill>
                <a:gsLst>
                  <a:gs pos="25000">
                    <a:schemeClr val="accent1"/>
                  </a:gs>
                  <a:gs pos="61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0800000" scaled="0"/>
              </a:gradFill>
              <a:ln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5B86483-7BF3-E142-B734-BC946FEC5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2516" y="4022963"/>
                <a:ext cx="1562773" cy="216075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FA8020C-A967-544D-AE0C-3461C7F1E527}"/>
                </a:ext>
              </a:extLst>
            </p:cNvPr>
            <p:cNvGrpSpPr/>
            <p:nvPr/>
          </p:nvGrpSpPr>
          <p:grpSpPr>
            <a:xfrm>
              <a:off x="6012009" y="3599074"/>
              <a:ext cx="1531022" cy="1534226"/>
              <a:chOff x="5643744" y="3365149"/>
              <a:chExt cx="1840374" cy="174777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E9F2A37-F241-2F42-9B84-4895C3171CD8}"/>
                  </a:ext>
                </a:extLst>
              </p:cNvPr>
              <p:cNvSpPr/>
              <p:nvPr/>
            </p:nvSpPr>
            <p:spPr>
              <a:xfrm>
                <a:off x="5643744" y="3365149"/>
                <a:ext cx="1840374" cy="1747778"/>
              </a:xfrm>
              <a:prstGeom prst="ellipse">
                <a:avLst/>
              </a:prstGeom>
              <a:gradFill>
                <a:gsLst>
                  <a:gs pos="25000">
                    <a:schemeClr val="accent1"/>
                  </a:gs>
                  <a:gs pos="61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0800000" scaled="0"/>
              </a:gradFill>
              <a:ln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07C0320-F429-3C4E-AF63-8607FD787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6758" y="4148556"/>
                <a:ext cx="1356841" cy="250404"/>
              </a:xfrm>
              <a:prstGeom prst="rect">
                <a:avLst/>
              </a:prstGeom>
            </p:spPr>
          </p:pic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041FFB4-F12C-EA48-AF0D-B8D478BB6022}"/>
                </a:ext>
              </a:extLst>
            </p:cNvPr>
            <p:cNvSpPr/>
            <p:nvPr/>
          </p:nvSpPr>
          <p:spPr>
            <a:xfrm>
              <a:off x="1319512" y="3090440"/>
              <a:ext cx="567137" cy="53283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FBAE73-BE87-B54A-AB9A-49647151DB7D}"/>
                </a:ext>
              </a:extLst>
            </p:cNvPr>
            <p:cNvSpPr/>
            <p:nvPr/>
          </p:nvSpPr>
          <p:spPr>
            <a:xfrm>
              <a:off x="1316967" y="3833348"/>
              <a:ext cx="567137" cy="53283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5017680-E72B-A34C-A456-7F533E8C7D0A}"/>
                </a:ext>
              </a:extLst>
            </p:cNvPr>
            <p:cNvSpPr/>
            <p:nvPr/>
          </p:nvSpPr>
          <p:spPr>
            <a:xfrm>
              <a:off x="1284004" y="4964806"/>
              <a:ext cx="567137" cy="53283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407B363-7493-5843-889F-3A8431E57231}"/>
                </a:ext>
              </a:extLst>
            </p:cNvPr>
            <p:cNvSpPr/>
            <p:nvPr/>
          </p:nvSpPr>
          <p:spPr>
            <a:xfrm>
              <a:off x="1284004" y="5578593"/>
              <a:ext cx="567137" cy="53283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B58E58D-CE1F-904A-92B8-99ED080C2AD6}"/>
                </a:ext>
              </a:extLst>
            </p:cNvPr>
            <p:cNvSpPr/>
            <p:nvPr/>
          </p:nvSpPr>
          <p:spPr>
            <a:xfrm>
              <a:off x="4758001" y="3090440"/>
              <a:ext cx="567137" cy="53283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0C1DBF-CCB1-3C46-BF54-65296D2B522F}"/>
                </a:ext>
              </a:extLst>
            </p:cNvPr>
            <p:cNvSpPr/>
            <p:nvPr/>
          </p:nvSpPr>
          <p:spPr>
            <a:xfrm>
              <a:off x="4744693" y="3665574"/>
              <a:ext cx="567137" cy="53283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2065B8-A86A-E24A-A7A1-2DC68DD46214}"/>
                </a:ext>
              </a:extLst>
            </p:cNvPr>
            <p:cNvSpPr/>
            <p:nvPr/>
          </p:nvSpPr>
          <p:spPr>
            <a:xfrm>
              <a:off x="4722493" y="4964806"/>
              <a:ext cx="567137" cy="53283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C05E3D8-8158-0149-A266-87D644C20C4F}"/>
                </a:ext>
              </a:extLst>
            </p:cNvPr>
            <p:cNvSpPr/>
            <p:nvPr/>
          </p:nvSpPr>
          <p:spPr>
            <a:xfrm>
              <a:off x="4722493" y="5578593"/>
              <a:ext cx="567137" cy="53283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28E36E1-0B64-064A-AC4E-16FF2C109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7861" y="3273847"/>
              <a:ext cx="284342" cy="1923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25459F1-96AD-DF49-9D4C-924525D56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00629" y="5781346"/>
              <a:ext cx="503790" cy="127332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55E8AB2-8627-F84F-AA27-086A5CC0560F}"/>
                </a:ext>
              </a:extLst>
            </p:cNvPr>
            <p:cNvCxnSpPr>
              <a:stCxn id="12" idx="6"/>
              <a:endCxn id="6" idx="1"/>
            </p:cNvCxnSpPr>
            <p:nvPr/>
          </p:nvCxnSpPr>
          <p:spPr>
            <a:xfrm>
              <a:off x="1886649" y="3356860"/>
              <a:ext cx="906547" cy="4212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BCFF48D-CAC3-3B49-AEEE-F87A8B391002}"/>
                </a:ext>
              </a:extLst>
            </p:cNvPr>
            <p:cNvCxnSpPr>
              <a:cxnSpLocks/>
            </p:cNvCxnSpPr>
            <p:nvPr/>
          </p:nvCxnSpPr>
          <p:spPr>
            <a:xfrm>
              <a:off x="1946495" y="4093720"/>
              <a:ext cx="619943" cy="315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DE75072-29D3-2443-9B53-D094602E9E61}"/>
                </a:ext>
              </a:extLst>
            </p:cNvPr>
            <p:cNvCxnSpPr>
              <a:cxnSpLocks/>
              <a:stCxn id="14" idx="6"/>
              <a:endCxn id="6" idx="3"/>
            </p:cNvCxnSpPr>
            <p:nvPr/>
          </p:nvCxnSpPr>
          <p:spPr>
            <a:xfrm flipV="1">
              <a:off x="1851141" y="4862972"/>
              <a:ext cx="942055" cy="3682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5F95EB8-66CD-5F41-B9FB-475CD48983AB}"/>
                </a:ext>
              </a:extLst>
            </p:cNvPr>
            <p:cNvCxnSpPr>
              <a:cxnSpLocks/>
              <a:stCxn id="15" idx="6"/>
              <a:endCxn id="6" idx="4"/>
            </p:cNvCxnSpPr>
            <p:nvPr/>
          </p:nvCxnSpPr>
          <p:spPr>
            <a:xfrm flipV="1">
              <a:off x="1851141" y="5087654"/>
              <a:ext cx="1483353" cy="7573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5890BB-E020-AE4A-A2BC-D1FDC1E9FE40}"/>
                </a:ext>
              </a:extLst>
            </p:cNvPr>
            <p:cNvSpPr txBox="1"/>
            <p:nvPr/>
          </p:nvSpPr>
          <p:spPr>
            <a:xfrm>
              <a:off x="1458436" y="4349923"/>
              <a:ext cx="56713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8AAE59-75C0-8F4C-A26E-24C9DCD1FE79}"/>
                </a:ext>
              </a:extLst>
            </p:cNvPr>
            <p:cNvSpPr txBox="1"/>
            <p:nvPr/>
          </p:nvSpPr>
          <p:spPr>
            <a:xfrm>
              <a:off x="4898545" y="4268305"/>
              <a:ext cx="56713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85C194A-66A9-1945-A21F-7C7026319CC1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3791729" y="3356860"/>
              <a:ext cx="966272" cy="4054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C57BD3C-37FB-DA4B-A368-76EA399C78FB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4122504" y="3931994"/>
              <a:ext cx="622189" cy="2362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31EC979-8BC5-404E-BCDE-E03C765FB21F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3951506" y="4858048"/>
              <a:ext cx="770987" cy="3731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37B2967-3F51-104B-80EE-98025B28C7EF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3725761" y="4995349"/>
              <a:ext cx="996732" cy="8496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2A12031-D623-2342-A8F7-020A6B90F18F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5325138" y="3292400"/>
              <a:ext cx="911084" cy="5313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96BB056-5B9C-E740-9EC4-B9F7C425D8A4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5366882" y="3931993"/>
              <a:ext cx="645127" cy="4341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D56A69A-E577-C84A-B8F8-D458EDB935C3}"/>
                </a:ext>
              </a:extLst>
            </p:cNvPr>
            <p:cNvCxnSpPr>
              <a:cxnSpLocks/>
              <a:stCxn id="18" idx="6"/>
              <a:endCxn id="8" idx="3"/>
            </p:cNvCxnSpPr>
            <p:nvPr/>
          </p:nvCxnSpPr>
          <p:spPr>
            <a:xfrm flipV="1">
              <a:off x="5289630" y="4908618"/>
              <a:ext cx="946592" cy="3226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17C871C-655B-414D-BD4F-578A7F7F362C}"/>
                </a:ext>
              </a:extLst>
            </p:cNvPr>
            <p:cNvCxnSpPr>
              <a:cxnSpLocks/>
              <a:endCxn id="8" idx="4"/>
            </p:cNvCxnSpPr>
            <p:nvPr/>
          </p:nvCxnSpPr>
          <p:spPr>
            <a:xfrm flipV="1">
              <a:off x="5239361" y="5133300"/>
              <a:ext cx="1538159" cy="8181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3577EF6-1B4C-B242-B14B-43945BBD13FD}"/>
                </a:ext>
              </a:extLst>
            </p:cNvPr>
            <p:cNvCxnSpPr>
              <a:cxnSpLocks/>
            </p:cNvCxnSpPr>
            <p:nvPr/>
          </p:nvCxnSpPr>
          <p:spPr>
            <a:xfrm>
              <a:off x="7543031" y="4349923"/>
              <a:ext cx="5185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3EF4720-06BC-E642-9B1F-9B88A8F5B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1720" y="4187666"/>
              <a:ext cx="132875" cy="265749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327C626-EDEB-FC4C-B6A3-43667C4DF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78611" y="5689482"/>
              <a:ext cx="443109" cy="183728"/>
            </a:xfrm>
            <a:prstGeom prst="rect">
              <a:avLst/>
            </a:prstGeom>
          </p:spPr>
        </p:pic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DCF765D0-3905-D545-ACC2-9CAB879243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2492" y="94238"/>
            <a:ext cx="669707" cy="66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92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F0469C-688D-C140-A52D-5B4E010C3D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Drawbacks of DNN</a:t>
            </a:r>
          </a:p>
          <a:p>
            <a:pPr lvl="1"/>
            <a:r>
              <a:rPr lang="en-US" dirty="0"/>
              <a:t>Number of parameters are large (overfitting, computationally slower)</a:t>
            </a:r>
          </a:p>
          <a:p>
            <a:pPr lvl="1"/>
            <a:r>
              <a:rPr lang="en-US" dirty="0"/>
              <a:t>Does not incorporate local information (like edges, corners in images)</a:t>
            </a:r>
            <a:endParaRPr lang="en-US" b="1" dirty="0"/>
          </a:p>
          <a:p>
            <a:pPr marL="54035" indent="0">
              <a:buNone/>
            </a:pPr>
            <a:r>
              <a:rPr lang="en-US" b="1" dirty="0"/>
              <a:t>Convolutions in NNs</a:t>
            </a:r>
          </a:p>
          <a:p>
            <a:pPr marL="889473" lvl="1" indent="-457200"/>
            <a:r>
              <a:rPr lang="en-US" dirty="0"/>
              <a:t>No. of parameters are reduced </a:t>
            </a:r>
          </a:p>
          <a:p>
            <a:pPr marL="889473" lvl="1" indent="-457200"/>
            <a:r>
              <a:rPr lang="en-US" dirty="0"/>
              <a:t>Incorporates local information</a:t>
            </a:r>
          </a:p>
          <a:p>
            <a:pPr marL="889473" lvl="1" indent="-457200"/>
            <a:r>
              <a:rPr lang="en-US" dirty="0"/>
              <a:t>Translation invariant</a:t>
            </a:r>
          </a:p>
          <a:p>
            <a:pPr marL="54035" indent="0">
              <a:buNone/>
            </a:pPr>
            <a:r>
              <a:rPr lang="en-US" b="1" dirty="0"/>
              <a:t>Concept</a:t>
            </a:r>
            <a:r>
              <a:rPr lang="en-US" dirty="0"/>
              <a:t>: </a:t>
            </a:r>
            <a:r>
              <a:rPr lang="en-US" sz="2600" dirty="0"/>
              <a:t>Use convolution filters to extract feature maps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5900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251034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3612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Brief history: CNN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A684E-A661-C843-ABFF-4F7C26D822B1}"/>
              </a:ext>
            </a:extLst>
          </p:cNvPr>
          <p:cNvSpPr txBox="1"/>
          <p:nvPr/>
        </p:nvSpPr>
        <p:spPr>
          <a:xfrm>
            <a:off x="266217" y="4881496"/>
            <a:ext cx="8252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Gradient-based learning applied to document recognition</a:t>
            </a:r>
            <a:r>
              <a:rPr lang="en-US" sz="2400" dirty="0"/>
              <a:t>, </a:t>
            </a:r>
            <a:r>
              <a:rPr lang="en-US" sz="2400" dirty="0" err="1"/>
              <a:t>LeCun</a:t>
            </a:r>
            <a:r>
              <a:rPr lang="en-US" sz="2400" dirty="0"/>
              <a:t>, </a:t>
            </a:r>
            <a:r>
              <a:rPr lang="en-US" sz="2400" dirty="0" err="1"/>
              <a:t>Bottou</a:t>
            </a:r>
            <a:r>
              <a:rPr lang="en-US" sz="2400" dirty="0"/>
              <a:t>, </a:t>
            </a:r>
            <a:r>
              <a:rPr lang="en-US" sz="2400" dirty="0" err="1"/>
              <a:t>Bengio</a:t>
            </a:r>
            <a:r>
              <a:rPr lang="en-US" sz="2400" dirty="0"/>
              <a:t>, Haffner, 1998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FC2DD4-3D5A-8349-A15D-4BC1804F5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24" y="1769911"/>
            <a:ext cx="7222143" cy="284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2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6634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Brief history: CNN (Revolutionary)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A684E-A661-C843-ABFF-4F7C26D822B1}"/>
              </a:ext>
            </a:extLst>
          </p:cNvPr>
          <p:cNvSpPr txBox="1"/>
          <p:nvPr/>
        </p:nvSpPr>
        <p:spPr>
          <a:xfrm>
            <a:off x="196768" y="4916220"/>
            <a:ext cx="10718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ImageNet classification with Deep Convolutional Neural Networks</a:t>
            </a:r>
            <a:r>
              <a:rPr lang="en-US" sz="2400" dirty="0"/>
              <a:t>,</a:t>
            </a:r>
          </a:p>
          <a:p>
            <a:r>
              <a:rPr lang="en-US" sz="2400" dirty="0" err="1"/>
              <a:t>Krizhevsky</a:t>
            </a:r>
            <a:r>
              <a:rPr lang="en-US" sz="2400" dirty="0"/>
              <a:t>, </a:t>
            </a:r>
            <a:r>
              <a:rPr lang="en-US" sz="2400" dirty="0" err="1"/>
              <a:t>Sutskever</a:t>
            </a:r>
            <a:r>
              <a:rPr lang="en-US" sz="2400" dirty="0"/>
              <a:t>, Hinton, 2012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11011E-D5ED-B844-BBC8-25C3524A4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175"/>
            <a:ext cx="8643938" cy="298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58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239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Today: CNN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A684E-A661-C843-ABFF-4F7C26D822B1}"/>
              </a:ext>
            </a:extLst>
          </p:cNvPr>
          <p:cNvSpPr txBox="1"/>
          <p:nvPr/>
        </p:nvSpPr>
        <p:spPr>
          <a:xfrm>
            <a:off x="254640" y="940483"/>
            <a:ext cx="8183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It’s everywhere: from image classification and localization to image retrieval; from object detection to image segmentation; image generation; and many more…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77EF0-948D-9F44-8AA5-16FC65AD3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86" y="4765329"/>
            <a:ext cx="2976518" cy="15818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E4A420-2186-054C-A369-133C137D9B75}"/>
              </a:ext>
            </a:extLst>
          </p:cNvPr>
          <p:cNvSpPr txBox="1"/>
          <p:nvPr/>
        </p:nvSpPr>
        <p:spPr>
          <a:xfrm>
            <a:off x="648182" y="4326118"/>
            <a:ext cx="3472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This has to do a lot with </a:t>
            </a:r>
          </a:p>
          <a:p>
            <a:r>
              <a:rPr lang="en-US" sz="2400" b="1" dirty="0"/>
              <a:t>advanced GPUs</a:t>
            </a:r>
          </a:p>
        </p:txBody>
      </p:sp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1E6A5E85-A1C8-D84D-99FC-34B3CF68F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234" y="2063114"/>
            <a:ext cx="5789093" cy="246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3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81B753-3EFA-D346-9BAF-3CA547B3E2B0}"/>
              </a:ext>
            </a:extLst>
          </p:cNvPr>
          <p:cNvSpPr txBox="1"/>
          <p:nvPr/>
        </p:nvSpPr>
        <p:spPr>
          <a:xfrm>
            <a:off x="0" y="859254"/>
            <a:ext cx="5528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Recall, fully connected layer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3E8F7E-8B96-574D-AD67-11ED0CDFB439}"/>
              </a:ext>
            </a:extLst>
          </p:cNvPr>
          <p:cNvGrpSpPr/>
          <p:nvPr/>
        </p:nvGrpSpPr>
        <p:grpSpPr>
          <a:xfrm>
            <a:off x="295175" y="2371571"/>
            <a:ext cx="8018025" cy="2931737"/>
            <a:chOff x="202577" y="1503470"/>
            <a:chExt cx="8018025" cy="293173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6F762D9-12D6-754B-967C-15066ACCA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0651" b="73842"/>
            <a:stretch/>
          </p:blipFill>
          <p:spPr>
            <a:xfrm>
              <a:off x="202577" y="1774447"/>
              <a:ext cx="911650" cy="937550"/>
            </a:xfrm>
            <a:prstGeom prst="rect">
              <a:avLst/>
            </a:prstGeom>
          </p:spPr>
        </p:pic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2FD5F8A3-28B1-EB43-B378-D1CAE17042A7}"/>
                </a:ext>
              </a:extLst>
            </p:cNvPr>
            <p:cNvSpPr/>
            <p:nvPr/>
          </p:nvSpPr>
          <p:spPr>
            <a:xfrm>
              <a:off x="1567574" y="2535045"/>
              <a:ext cx="2064489" cy="435979"/>
            </a:xfrm>
            <a:prstGeom prst="cube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3D141992-27BF-1B46-BEEC-185BA4544AF8}"/>
                </a:ext>
              </a:extLst>
            </p:cNvPr>
            <p:cNvSpPr/>
            <p:nvPr/>
          </p:nvSpPr>
          <p:spPr>
            <a:xfrm>
              <a:off x="5999247" y="2469455"/>
              <a:ext cx="2064489" cy="435979"/>
            </a:xfrm>
            <a:prstGeom prst="cube">
              <a:avLst/>
            </a:prstGeom>
            <a:solidFill>
              <a:srgbClr val="EF77F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A365495-FB9B-9140-B352-BAEC3C43A3AA}"/>
                </a:ext>
              </a:extLst>
            </p:cNvPr>
            <p:cNvSpPr txBox="1"/>
            <p:nvPr/>
          </p:nvSpPr>
          <p:spPr>
            <a:xfrm>
              <a:off x="1253838" y="3033994"/>
              <a:ext cx="2378225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64x64x3=12288</a:t>
              </a: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F4E757E1-4094-9B47-9378-6F2A4D0DB23A}"/>
                </a:ext>
              </a:extLst>
            </p:cNvPr>
            <p:cNvSpPr/>
            <p:nvPr/>
          </p:nvSpPr>
          <p:spPr>
            <a:xfrm>
              <a:off x="3795465" y="2637194"/>
              <a:ext cx="456496" cy="23149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356F2D6A-AE17-A64A-A831-AF6657F83237}"/>
                </a:ext>
              </a:extLst>
            </p:cNvPr>
            <p:cNvSpPr/>
            <p:nvPr/>
          </p:nvSpPr>
          <p:spPr>
            <a:xfrm>
              <a:off x="5360020" y="2639216"/>
              <a:ext cx="456496" cy="23149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4772B2A-C830-E14F-96D2-8C15789E72CD}"/>
                </a:ext>
              </a:extLst>
            </p:cNvPr>
            <p:cNvSpPr/>
            <p:nvPr/>
          </p:nvSpPr>
          <p:spPr>
            <a:xfrm>
              <a:off x="4407458" y="1539333"/>
              <a:ext cx="794647" cy="767113"/>
            </a:xfrm>
            <a:prstGeom prst="ellipse">
              <a:avLst/>
            </a:prstGeom>
            <a:gradFill>
              <a:gsLst>
                <a:gs pos="25000">
                  <a:schemeClr val="accent1"/>
                </a:gs>
                <a:gs pos="61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0800000" scaled="0"/>
            </a:gra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0044773-8E17-D14D-A0CB-C15880978541}"/>
                </a:ext>
              </a:extLst>
            </p:cNvPr>
            <p:cNvSpPr/>
            <p:nvPr/>
          </p:nvSpPr>
          <p:spPr>
            <a:xfrm>
              <a:off x="4398498" y="2385788"/>
              <a:ext cx="794647" cy="767113"/>
            </a:xfrm>
            <a:prstGeom prst="ellipse">
              <a:avLst/>
            </a:prstGeom>
            <a:gradFill>
              <a:gsLst>
                <a:gs pos="25000">
                  <a:schemeClr val="accent1"/>
                </a:gs>
                <a:gs pos="61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0800000" scaled="0"/>
            </a:gra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C1298D9-8BB5-E149-821F-5162992E9617}"/>
                </a:ext>
              </a:extLst>
            </p:cNvPr>
            <p:cNvSpPr/>
            <p:nvPr/>
          </p:nvSpPr>
          <p:spPr>
            <a:xfrm>
              <a:off x="4398498" y="3265991"/>
              <a:ext cx="794647" cy="767113"/>
            </a:xfrm>
            <a:prstGeom prst="ellipse">
              <a:avLst/>
            </a:prstGeom>
            <a:gradFill>
              <a:gsLst>
                <a:gs pos="25000">
                  <a:schemeClr val="accent1"/>
                </a:gs>
                <a:gs pos="61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0800000" scaled="0"/>
            </a:gra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A843C8-0499-4A42-BCC3-C89E9E240522}"/>
                </a:ext>
              </a:extLst>
            </p:cNvPr>
            <p:cNvSpPr txBox="1"/>
            <p:nvPr/>
          </p:nvSpPr>
          <p:spPr>
            <a:xfrm>
              <a:off x="5842377" y="2575969"/>
              <a:ext cx="2378225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 o/p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B06157-4A02-854D-B21D-B4AAB7858774}"/>
                </a:ext>
              </a:extLst>
            </p:cNvPr>
            <p:cNvSpPr/>
            <p:nvPr/>
          </p:nvSpPr>
          <p:spPr>
            <a:xfrm>
              <a:off x="4245793" y="1503470"/>
              <a:ext cx="1108059" cy="26634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4DC117-48D3-8048-80DC-D68F67825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5793" y="4246228"/>
              <a:ext cx="1269702" cy="18897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F63CFA0-157B-4F48-B45C-0F52731CC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6548" y="2971024"/>
              <a:ext cx="970220" cy="22497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F0FB59-0A8C-5B4E-87CB-05E3101291FA}"/>
                </a:ext>
              </a:extLst>
            </p:cNvPr>
            <p:cNvSpPr/>
            <p:nvPr/>
          </p:nvSpPr>
          <p:spPr>
            <a:xfrm>
              <a:off x="1776869" y="2642442"/>
              <a:ext cx="1538113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Flattened 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226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CNN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96688769-1810-F54C-8434-5A8F211D32A2}"/>
              </a:ext>
            </a:extLst>
          </p:cNvPr>
          <p:cNvSpPr/>
          <p:nvPr/>
        </p:nvSpPr>
        <p:spPr>
          <a:xfrm rot="16200000" flipV="1">
            <a:off x="183179" y="2250463"/>
            <a:ext cx="2345616" cy="637049"/>
          </a:xfrm>
          <a:prstGeom prst="cube">
            <a:avLst>
              <a:gd name="adj" fmla="val 87102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38B26770-3C06-6B49-9BDC-7E7E91DF7CA1}"/>
              </a:ext>
            </a:extLst>
          </p:cNvPr>
          <p:cNvSpPr/>
          <p:nvPr/>
        </p:nvSpPr>
        <p:spPr>
          <a:xfrm rot="16200000" flipV="1">
            <a:off x="2152066" y="2406939"/>
            <a:ext cx="868101" cy="324095"/>
          </a:xfrm>
          <a:prstGeom prst="cube">
            <a:avLst>
              <a:gd name="adj" fmla="val 87102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F274A-4EC2-8944-AE90-60AF2A84A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73" y="1676580"/>
            <a:ext cx="954781" cy="207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69800-1816-A54F-8835-BC89EFD51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462" y="1101422"/>
            <a:ext cx="1082193" cy="1863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13807C-2666-E649-BA3F-57860CBD04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51" b="73842"/>
          <a:stretch/>
        </p:blipFill>
        <p:spPr>
          <a:xfrm>
            <a:off x="0" y="885972"/>
            <a:ext cx="911650" cy="937550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88CD926C-81CE-6542-8A8A-25FF3FDF5CB8}"/>
              </a:ext>
            </a:extLst>
          </p:cNvPr>
          <p:cNvCxnSpPr>
            <a:stCxn id="29" idx="2"/>
          </p:cNvCxnSpPr>
          <p:nvPr/>
        </p:nvCxnSpPr>
        <p:spPr>
          <a:xfrm rot="16200000" flipH="1">
            <a:off x="483574" y="1795772"/>
            <a:ext cx="526139" cy="581637"/>
          </a:xfrm>
          <a:prstGeom prst="curvedConnector2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2D3D53A-33DC-AC4C-AFB4-834C4DDAB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595" y="2046807"/>
            <a:ext cx="156354" cy="1195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D303C0-2591-174F-8AEB-640AF71F9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4458" y="3437700"/>
            <a:ext cx="156354" cy="1195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44FDB6-1EAE-4F49-85D6-99885012E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037462" y="3774443"/>
            <a:ext cx="96988" cy="1515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4331DC-1A10-5649-B892-8145847D8CA4}"/>
              </a:ext>
            </a:extLst>
          </p:cNvPr>
          <p:cNvSpPr txBox="1"/>
          <p:nvPr/>
        </p:nvSpPr>
        <p:spPr>
          <a:xfrm>
            <a:off x="2194712" y="3136739"/>
            <a:ext cx="886290" cy="36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73ED82E7-7DD3-954C-9A03-31494349E987}"/>
              </a:ext>
            </a:extLst>
          </p:cNvPr>
          <p:cNvSpPr/>
          <p:nvPr/>
        </p:nvSpPr>
        <p:spPr>
          <a:xfrm>
            <a:off x="3727048" y="2409442"/>
            <a:ext cx="1446836" cy="38005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CD5F99B6-EE07-1F4C-9217-7069A04BAB59}"/>
              </a:ext>
            </a:extLst>
          </p:cNvPr>
          <p:cNvSpPr/>
          <p:nvPr/>
        </p:nvSpPr>
        <p:spPr>
          <a:xfrm rot="16200000" flipV="1">
            <a:off x="4979960" y="2111638"/>
            <a:ext cx="2345616" cy="637049"/>
          </a:xfrm>
          <a:prstGeom prst="cube">
            <a:avLst>
              <a:gd name="adj" fmla="val 87102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CEE0FE-2234-BA44-8D14-3C68E803660E}"/>
              </a:ext>
            </a:extLst>
          </p:cNvPr>
          <p:cNvSpPr/>
          <p:nvPr/>
        </p:nvSpPr>
        <p:spPr>
          <a:xfrm>
            <a:off x="6090830" y="2409442"/>
            <a:ext cx="174577" cy="2205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0B86F6-645B-D946-B9E6-27FDCDBA3E73}"/>
              </a:ext>
            </a:extLst>
          </p:cNvPr>
          <p:cNvGrpSpPr/>
          <p:nvPr/>
        </p:nvGrpSpPr>
        <p:grpSpPr>
          <a:xfrm>
            <a:off x="1355987" y="2134936"/>
            <a:ext cx="1371276" cy="999166"/>
            <a:chOff x="1355987" y="2134936"/>
            <a:chExt cx="1371276" cy="99916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2F13A3A-B305-9746-A261-65C1FC7A267C}"/>
                </a:ext>
              </a:extLst>
            </p:cNvPr>
            <p:cNvSpPr/>
            <p:nvPr/>
          </p:nvSpPr>
          <p:spPr>
            <a:xfrm>
              <a:off x="2607677" y="2487476"/>
              <a:ext cx="45719" cy="14247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D9B6CFC-5158-C240-8DB3-E26FDD459A12}"/>
                </a:ext>
              </a:extLst>
            </p:cNvPr>
            <p:cNvSpPr/>
            <p:nvPr/>
          </p:nvSpPr>
          <p:spPr>
            <a:xfrm>
              <a:off x="1404478" y="2644169"/>
              <a:ext cx="45719" cy="14247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EF3B212-8BA7-D748-BFC7-725DAE21E305}"/>
                </a:ext>
              </a:extLst>
            </p:cNvPr>
            <p:cNvCxnSpPr>
              <a:stCxn id="27" idx="4"/>
            </p:cNvCxnSpPr>
            <p:nvPr/>
          </p:nvCxnSpPr>
          <p:spPr>
            <a:xfrm flipH="1">
              <a:off x="1355987" y="2417229"/>
              <a:ext cx="1088983" cy="2127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5798122-945B-6E41-9999-94FEE37CFA66}"/>
                </a:ext>
              </a:extLst>
            </p:cNvPr>
            <p:cNvCxnSpPr>
              <a:stCxn id="27" idx="5"/>
            </p:cNvCxnSpPr>
            <p:nvPr/>
          </p:nvCxnSpPr>
          <p:spPr>
            <a:xfrm flipH="1">
              <a:off x="1504799" y="2134936"/>
              <a:ext cx="1222464" cy="2604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056B865-80C6-C247-8EB5-F274E9D25CD1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1472750" y="3003037"/>
              <a:ext cx="972220" cy="1310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986BE75-0A4E-8949-9754-BF5B04FFE939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1607781" y="2710133"/>
              <a:ext cx="816288" cy="1448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B3F62B4-A053-B94C-8FCD-53E81C612BCB}"/>
              </a:ext>
            </a:extLst>
          </p:cNvPr>
          <p:cNvSpPr txBox="1"/>
          <p:nvPr/>
        </p:nvSpPr>
        <p:spPr>
          <a:xfrm>
            <a:off x="518731" y="4277557"/>
            <a:ext cx="76182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Convolve the filter with the images, that is, slide your filter over the images spatially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No. of parameters= #no. of filters * (27 + 1(bias)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6F58E68-31F5-1B4D-9776-51C0A3F2A2B4}"/>
              </a:ext>
            </a:extLst>
          </p:cNvPr>
          <p:cNvGrpSpPr/>
          <p:nvPr/>
        </p:nvGrpSpPr>
        <p:grpSpPr>
          <a:xfrm>
            <a:off x="5944112" y="1116273"/>
            <a:ext cx="1448485" cy="2823991"/>
            <a:chOff x="5944112" y="1116273"/>
            <a:chExt cx="1448485" cy="2823991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C14D6CB-DF66-594C-A84A-2757DEA7D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82039" y="1927076"/>
              <a:ext cx="210558" cy="159514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F6654C2-EED9-E540-8035-6A416B9CB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16626" y="3233852"/>
              <a:ext cx="210558" cy="159514"/>
            </a:xfrm>
            <a:prstGeom prst="rect">
              <a:avLst/>
            </a:prstGeom>
          </p:spPr>
        </p:pic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AC4A5B29-E970-3242-9F1B-E3D1245BA9A5}"/>
                </a:ext>
              </a:extLst>
            </p:cNvPr>
            <p:cNvSpPr/>
            <p:nvPr/>
          </p:nvSpPr>
          <p:spPr>
            <a:xfrm rot="16200000" flipV="1">
              <a:off x="5159725" y="2071211"/>
              <a:ext cx="2345616" cy="637049"/>
            </a:xfrm>
            <a:prstGeom prst="cube">
              <a:avLst>
                <a:gd name="adj" fmla="val 87102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35EF8F5D-4330-8745-BA51-A52111E5A251}"/>
                </a:ext>
              </a:extLst>
            </p:cNvPr>
            <p:cNvSpPr/>
            <p:nvPr/>
          </p:nvSpPr>
          <p:spPr>
            <a:xfrm rot="16200000" flipV="1">
              <a:off x="5356066" y="2048874"/>
              <a:ext cx="2345616" cy="637049"/>
            </a:xfrm>
            <a:prstGeom prst="cube">
              <a:avLst>
                <a:gd name="adj" fmla="val 87102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ube 58">
              <a:extLst>
                <a:ext uri="{FF2B5EF4-FFF2-40B4-BE49-F238E27FC236}">
                  <a16:creationId xmlns:a16="http://schemas.microsoft.com/office/drawing/2014/main" id="{E1DD3EC1-4046-1348-A89B-98AC71331113}"/>
                </a:ext>
              </a:extLst>
            </p:cNvPr>
            <p:cNvSpPr/>
            <p:nvPr/>
          </p:nvSpPr>
          <p:spPr>
            <a:xfrm rot="16200000" flipV="1">
              <a:off x="5550915" y="1970556"/>
              <a:ext cx="2345616" cy="637049"/>
            </a:xfrm>
            <a:prstGeom prst="cube">
              <a:avLst>
                <a:gd name="adj" fmla="val 87102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C641B2C-0AA6-BC42-8652-0C297C9DA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44112" y="3724502"/>
              <a:ext cx="146718" cy="215762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BA305780-9A64-C048-94A7-FE81DE55D30B}"/>
              </a:ext>
            </a:extLst>
          </p:cNvPr>
          <p:cNvSpPr txBox="1"/>
          <p:nvPr/>
        </p:nvSpPr>
        <p:spPr>
          <a:xfrm rot="5400000">
            <a:off x="6626899" y="2605610"/>
            <a:ext cx="21140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Activation maps</a:t>
            </a:r>
          </a:p>
        </p:txBody>
      </p:sp>
    </p:spTree>
    <p:extLst>
      <p:ext uri="{BB962C8B-B14F-4D97-AF65-F5344CB8AC3E}">
        <p14:creationId xmlns:p14="http://schemas.microsoft.com/office/powerpoint/2010/main" val="352717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6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272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CNN: Model?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96688769-1810-F54C-8434-5A8F211D32A2}"/>
              </a:ext>
            </a:extLst>
          </p:cNvPr>
          <p:cNvSpPr/>
          <p:nvPr/>
        </p:nvSpPr>
        <p:spPr>
          <a:xfrm rot="16200000" flipV="1">
            <a:off x="183179" y="2250463"/>
            <a:ext cx="2345616" cy="637049"/>
          </a:xfrm>
          <a:prstGeom prst="cube">
            <a:avLst>
              <a:gd name="adj" fmla="val 87102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69800-1816-A54F-8835-BC89EFD51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62" y="1101422"/>
            <a:ext cx="1082193" cy="1863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13807C-2666-E649-BA3F-57860CBD04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651" b="73842"/>
          <a:stretch/>
        </p:blipFill>
        <p:spPr>
          <a:xfrm>
            <a:off x="0" y="885972"/>
            <a:ext cx="911650" cy="937550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88CD926C-81CE-6542-8A8A-25FF3FDF5CB8}"/>
              </a:ext>
            </a:extLst>
          </p:cNvPr>
          <p:cNvCxnSpPr>
            <a:stCxn id="29" idx="2"/>
          </p:cNvCxnSpPr>
          <p:nvPr/>
        </p:nvCxnSpPr>
        <p:spPr>
          <a:xfrm rot="16200000" flipH="1">
            <a:off x="483574" y="1795772"/>
            <a:ext cx="526139" cy="581637"/>
          </a:xfrm>
          <a:prstGeom prst="curvedConnector2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2D3D53A-33DC-AC4C-AFB4-834C4DDAB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1594" y="2046807"/>
            <a:ext cx="309161" cy="2364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D303C0-2591-174F-8AEB-640AF71F9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457" y="3437700"/>
            <a:ext cx="309161" cy="2364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44FDB6-1EAE-4F49-85D6-99885012E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 flipV="1">
            <a:off x="945864" y="3819085"/>
            <a:ext cx="183196" cy="26123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B3F62B4-A053-B94C-8FCD-53E81C612BCB}"/>
              </a:ext>
            </a:extLst>
          </p:cNvPr>
          <p:cNvSpPr txBox="1"/>
          <p:nvPr/>
        </p:nvSpPr>
        <p:spPr>
          <a:xfrm>
            <a:off x="358409" y="4310958"/>
            <a:ext cx="81929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Suppose you want to convolve above image with </a:t>
            </a:r>
            <a:r>
              <a:rPr lang="en-US" sz="2800" b="1" dirty="0"/>
              <a:t>5x5x3</a:t>
            </a:r>
            <a:r>
              <a:rPr lang="en-US" sz="2800" dirty="0"/>
              <a:t> filters and you want to have </a:t>
            </a:r>
            <a:r>
              <a:rPr lang="en-US" sz="2800" b="1" dirty="0"/>
              <a:t>6-10-10</a:t>
            </a:r>
            <a:r>
              <a:rPr lang="en-US" sz="2800" dirty="0"/>
              <a:t> maps. Compute: a) No. of parameters and b) dimension of your activation maps</a:t>
            </a:r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14F384E3-29F9-E646-AE81-B5319356C665}"/>
              </a:ext>
            </a:extLst>
          </p:cNvPr>
          <p:cNvSpPr/>
          <p:nvPr/>
        </p:nvSpPr>
        <p:spPr>
          <a:xfrm rot="16200000" flipV="1">
            <a:off x="2090885" y="2128482"/>
            <a:ext cx="2393853" cy="832774"/>
          </a:xfrm>
          <a:prstGeom prst="cube">
            <a:avLst>
              <a:gd name="adj" fmla="val 74383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84C2F210-B6F7-0140-8771-1902615D2916}"/>
              </a:ext>
            </a:extLst>
          </p:cNvPr>
          <p:cNvSpPr/>
          <p:nvPr/>
        </p:nvSpPr>
        <p:spPr>
          <a:xfrm rot="16200000" flipV="1">
            <a:off x="3851971" y="2068299"/>
            <a:ext cx="2393853" cy="832774"/>
          </a:xfrm>
          <a:prstGeom prst="cube">
            <a:avLst>
              <a:gd name="adj" fmla="val 74383"/>
            </a:avLst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52C4A281-3931-8D44-9A41-74B019A82CAC}"/>
              </a:ext>
            </a:extLst>
          </p:cNvPr>
          <p:cNvSpPr/>
          <p:nvPr/>
        </p:nvSpPr>
        <p:spPr>
          <a:xfrm rot="16200000" flipV="1">
            <a:off x="5708039" y="1975130"/>
            <a:ext cx="2393853" cy="832774"/>
          </a:xfrm>
          <a:prstGeom prst="cube">
            <a:avLst>
              <a:gd name="adj" fmla="val 7438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620F16B-CD72-614C-983B-025C10ABEDD2}"/>
              </a:ext>
            </a:extLst>
          </p:cNvPr>
          <p:cNvCxnSpPr/>
          <p:nvPr/>
        </p:nvCxnSpPr>
        <p:spPr>
          <a:xfrm>
            <a:off x="1829772" y="2614100"/>
            <a:ext cx="748537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2E886A8-8403-4148-95B1-6A9CD0BD8B27}"/>
              </a:ext>
            </a:extLst>
          </p:cNvPr>
          <p:cNvCxnSpPr/>
          <p:nvPr/>
        </p:nvCxnSpPr>
        <p:spPr>
          <a:xfrm>
            <a:off x="3799397" y="2614100"/>
            <a:ext cx="748537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0EC85D-D902-C54F-AB0D-D7BE94575D4B}"/>
              </a:ext>
            </a:extLst>
          </p:cNvPr>
          <p:cNvCxnSpPr/>
          <p:nvPr/>
        </p:nvCxnSpPr>
        <p:spPr>
          <a:xfrm>
            <a:off x="5618223" y="2614100"/>
            <a:ext cx="748537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49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3D2EA-23A4-C84B-9819-12340A503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600" dirty="0"/>
              <a:t>Simple model of a neuron (1958, 1969, 80’s…)</a:t>
            </a:r>
          </a:p>
          <a:p>
            <a:r>
              <a:rPr lang="en-US" sz="2600" dirty="0"/>
              <a:t>Linear classifier</a:t>
            </a:r>
          </a:p>
          <a:p>
            <a:r>
              <a:rPr lang="en-US" sz="2600" dirty="0"/>
              <a:t>Finds a hyperplane that separates 2 classes of points (if exists)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321EA-1F12-AF4B-A2D5-42EE1ACF9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5" y="3060536"/>
            <a:ext cx="4454616" cy="22273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31947C-79AF-F14F-8AF2-D4D086AB7CD2}"/>
              </a:ext>
            </a:extLst>
          </p:cNvPr>
          <p:cNvSpPr/>
          <p:nvPr/>
        </p:nvSpPr>
        <p:spPr>
          <a:xfrm>
            <a:off x="550520" y="5371523"/>
            <a:ext cx="3100977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edium-content-sans-serif-font"/>
              </a:rPr>
              <a:t> Single-layer Perceptron Network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A7051-459C-B24F-B524-52BB477135A4}"/>
              </a:ext>
            </a:extLst>
          </p:cNvPr>
          <p:cNvSpPr txBox="1"/>
          <p:nvPr/>
        </p:nvSpPr>
        <p:spPr>
          <a:xfrm>
            <a:off x="94693" y="216435"/>
            <a:ext cx="2534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Perceptron</a:t>
            </a:r>
            <a:endParaRPr lang="en-US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9C6D0-54BF-7843-B6C8-751554075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97" y="3136366"/>
            <a:ext cx="3712527" cy="2393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BA8D0D-F332-F748-8B15-D38F0E9F8509}"/>
              </a:ext>
            </a:extLst>
          </p:cNvPr>
          <p:cNvSpPr txBox="1"/>
          <p:nvPr/>
        </p:nvSpPr>
        <p:spPr>
          <a:xfrm>
            <a:off x="5737039" y="5548494"/>
            <a:ext cx="1596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Source: </a:t>
            </a:r>
            <a:r>
              <a:rPr lang="en-US" sz="1400" dirty="0" err="1">
                <a:solidFill>
                  <a:schemeClr val="accent1"/>
                </a:solidFill>
              </a:rPr>
              <a:t>wikipedia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79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5182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CNN: What do they learn?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A4793E-61E3-2349-A018-743E11963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38" y="1588666"/>
            <a:ext cx="840740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DEA37B-6499-584C-8C16-4B409F923168}"/>
              </a:ext>
            </a:extLst>
          </p:cNvPr>
          <p:cNvSpPr txBox="1"/>
          <p:nvPr/>
        </p:nvSpPr>
        <p:spPr>
          <a:xfrm>
            <a:off x="1597307" y="6112945"/>
            <a:ext cx="739622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Visualization of VGG-16 by Lane Mcintosh. [</a:t>
            </a:r>
            <a:r>
              <a:rPr lang="en-US" dirty="0" err="1">
                <a:solidFill>
                  <a:srgbClr val="0070C0"/>
                </a:solidFill>
              </a:rPr>
              <a:t>Zeiler</a:t>
            </a:r>
            <a:r>
              <a:rPr lang="en-US" dirty="0">
                <a:solidFill>
                  <a:srgbClr val="0070C0"/>
                </a:solidFill>
              </a:rPr>
              <a:t> and Fergus 2013]</a:t>
            </a:r>
          </a:p>
        </p:txBody>
      </p:sp>
    </p:spTree>
    <p:extLst>
      <p:ext uri="{BB962C8B-B14F-4D97-AF65-F5344CB8AC3E}">
        <p14:creationId xmlns:p14="http://schemas.microsoft.com/office/powerpoint/2010/main" val="1385144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5182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CNN: What do they learn?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46997-59A0-3543-97D3-158791258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875" y="885972"/>
            <a:ext cx="5889072" cy="48275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BC194B-722A-834A-AD92-10E9F31D5490}"/>
              </a:ext>
            </a:extLst>
          </p:cNvPr>
          <p:cNvSpPr/>
          <p:nvPr/>
        </p:nvSpPr>
        <p:spPr>
          <a:xfrm>
            <a:off x="2294411" y="6005945"/>
            <a:ext cx="739616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Play here: </a:t>
            </a:r>
            <a:r>
              <a:rPr lang="en-US" dirty="0">
                <a:hlinkClick r:id="rId4"/>
              </a:rPr>
              <a:t>cnnsWithCifar10:onlineDemo_karpathy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92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2698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CNN: Pooling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950375CD-E830-964F-AAF5-A3D50537B219}"/>
              </a:ext>
            </a:extLst>
          </p:cNvPr>
          <p:cNvSpPr/>
          <p:nvPr/>
        </p:nvSpPr>
        <p:spPr>
          <a:xfrm rot="16200000" flipV="1">
            <a:off x="306409" y="1702883"/>
            <a:ext cx="2803971" cy="1597304"/>
          </a:xfrm>
          <a:prstGeom prst="cube">
            <a:avLst>
              <a:gd name="adj" fmla="val 65283"/>
            </a:avLst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0B927C3-42B6-6043-9569-CD1ECD972182}"/>
              </a:ext>
            </a:extLst>
          </p:cNvPr>
          <p:cNvSpPr/>
          <p:nvPr/>
        </p:nvSpPr>
        <p:spPr>
          <a:xfrm rot="16200000" flipV="1">
            <a:off x="4631555" y="1638822"/>
            <a:ext cx="2158674" cy="1191180"/>
          </a:xfrm>
          <a:prstGeom prst="cube">
            <a:avLst>
              <a:gd name="adj" fmla="val 54127"/>
            </a:avLst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D8E627-C83C-0240-820D-319BEF9C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776089">
            <a:off x="482152" y="1434697"/>
            <a:ext cx="1648416" cy="223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0B1023-13E8-864A-97DC-82C1DD4DF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12333">
            <a:off x="4756154" y="1299348"/>
            <a:ext cx="1158169" cy="19058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DBC9B6-904F-F542-8A92-46B9D64FE75B}"/>
              </a:ext>
            </a:extLst>
          </p:cNvPr>
          <p:cNvCxnSpPr>
            <a:cxnSpLocks/>
          </p:cNvCxnSpPr>
          <p:nvPr/>
        </p:nvCxnSpPr>
        <p:spPr>
          <a:xfrm>
            <a:off x="2959197" y="1975660"/>
            <a:ext cx="14087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CC967B2-1137-5E49-8385-3307A5D08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0609" y="2230318"/>
            <a:ext cx="914800" cy="258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E8BAFA-50B1-4240-BB64-7EB268806B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79" r="7909"/>
          <a:stretch/>
        </p:blipFill>
        <p:spPr>
          <a:xfrm>
            <a:off x="909742" y="4211415"/>
            <a:ext cx="1205649" cy="1212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42B3DA-1CFA-C84C-BC16-F8884F9DEA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38" t="16587" r="12120" b="7542"/>
          <a:stretch/>
        </p:blipFill>
        <p:spPr>
          <a:xfrm>
            <a:off x="5223106" y="4231600"/>
            <a:ext cx="856327" cy="9333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6FF105-4589-3744-B4E2-F1A3A8A8C563}"/>
              </a:ext>
            </a:extLst>
          </p:cNvPr>
          <p:cNvCxnSpPr>
            <a:cxnSpLocks/>
          </p:cNvCxnSpPr>
          <p:nvPr/>
        </p:nvCxnSpPr>
        <p:spPr>
          <a:xfrm>
            <a:off x="2837625" y="4853157"/>
            <a:ext cx="194846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BF6DC9E-AF06-F14C-B359-0E8ACED3C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9197" y="4535291"/>
            <a:ext cx="1705327" cy="2436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52D083-332D-B849-BC31-A0790B7F418E}"/>
              </a:ext>
            </a:extLst>
          </p:cNvPr>
          <p:cNvSpPr txBox="1"/>
          <p:nvPr/>
        </p:nvSpPr>
        <p:spPr>
          <a:xfrm>
            <a:off x="755520" y="5821913"/>
            <a:ext cx="72248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Note: Each channel in activation map is down-sampled independently</a:t>
            </a:r>
          </a:p>
        </p:txBody>
      </p:sp>
    </p:spTree>
    <p:extLst>
      <p:ext uri="{BB962C8B-B14F-4D97-AF65-F5344CB8AC3E}">
        <p14:creationId xmlns:p14="http://schemas.microsoft.com/office/powerpoint/2010/main" val="262632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3652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CNN: Max pooling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2B844C7D-99E6-FA45-999A-55F7BC23ED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65" y="1008000"/>
            <a:ext cx="8283042" cy="529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Concept</a:t>
            </a:r>
          </a:p>
          <a:p>
            <a:pPr lvl="1"/>
            <a:r>
              <a:rPr lang="en-US" dirty="0"/>
              <a:t>Take maximum value in a given filter and stride e.g. 2x2 filter with stride 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Try with 2x2 filter with stride 2 and stride 3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FF8D73-1C9B-254E-8F38-872E5A2D4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917213"/>
              </p:ext>
            </p:extLst>
          </p:nvPr>
        </p:nvGraphicFramePr>
        <p:xfrm>
          <a:off x="653577" y="2610091"/>
          <a:ext cx="2865128" cy="264931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716282">
                  <a:extLst>
                    <a:ext uri="{9D8B030D-6E8A-4147-A177-3AD203B41FA5}">
                      <a16:colId xmlns:a16="http://schemas.microsoft.com/office/drawing/2014/main" val="3685211185"/>
                    </a:ext>
                  </a:extLst>
                </a:gridCol>
                <a:gridCol w="716282">
                  <a:extLst>
                    <a:ext uri="{9D8B030D-6E8A-4147-A177-3AD203B41FA5}">
                      <a16:colId xmlns:a16="http://schemas.microsoft.com/office/drawing/2014/main" val="1402126325"/>
                    </a:ext>
                  </a:extLst>
                </a:gridCol>
                <a:gridCol w="716282">
                  <a:extLst>
                    <a:ext uri="{9D8B030D-6E8A-4147-A177-3AD203B41FA5}">
                      <a16:colId xmlns:a16="http://schemas.microsoft.com/office/drawing/2014/main" val="812274633"/>
                    </a:ext>
                  </a:extLst>
                </a:gridCol>
                <a:gridCol w="716282">
                  <a:extLst>
                    <a:ext uri="{9D8B030D-6E8A-4147-A177-3AD203B41FA5}">
                      <a16:colId xmlns:a16="http://schemas.microsoft.com/office/drawing/2014/main" val="1473495304"/>
                    </a:ext>
                  </a:extLst>
                </a:gridCol>
              </a:tblGrid>
              <a:tr h="662329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4948384"/>
                  </a:ext>
                </a:extLst>
              </a:tr>
              <a:tr h="662329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46046"/>
                  </a:ext>
                </a:extLst>
              </a:tr>
              <a:tr h="662329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0169056"/>
                  </a:ext>
                </a:extLst>
              </a:tr>
              <a:tr h="662329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7361"/>
                  </a:ext>
                </a:extLst>
              </a:tr>
            </a:tbl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0557C498-79C7-2643-AAF5-D07B6221C5E9}"/>
              </a:ext>
            </a:extLst>
          </p:cNvPr>
          <p:cNvSpPr/>
          <p:nvPr/>
        </p:nvSpPr>
        <p:spPr>
          <a:xfrm>
            <a:off x="3731277" y="3630592"/>
            <a:ext cx="1180618" cy="608314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A517FFB-1293-DF43-B403-0382D15EC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14092"/>
              </p:ext>
            </p:extLst>
          </p:nvPr>
        </p:nvGraphicFramePr>
        <p:xfrm>
          <a:off x="5252922" y="2779210"/>
          <a:ext cx="2148846" cy="198698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716282">
                  <a:extLst>
                    <a:ext uri="{9D8B030D-6E8A-4147-A177-3AD203B41FA5}">
                      <a16:colId xmlns:a16="http://schemas.microsoft.com/office/drawing/2014/main" val="1402126325"/>
                    </a:ext>
                  </a:extLst>
                </a:gridCol>
                <a:gridCol w="716282">
                  <a:extLst>
                    <a:ext uri="{9D8B030D-6E8A-4147-A177-3AD203B41FA5}">
                      <a16:colId xmlns:a16="http://schemas.microsoft.com/office/drawing/2014/main" val="812274633"/>
                    </a:ext>
                  </a:extLst>
                </a:gridCol>
                <a:gridCol w="716282">
                  <a:extLst>
                    <a:ext uri="{9D8B030D-6E8A-4147-A177-3AD203B41FA5}">
                      <a16:colId xmlns:a16="http://schemas.microsoft.com/office/drawing/2014/main" val="1473495304"/>
                    </a:ext>
                  </a:extLst>
                </a:gridCol>
              </a:tblGrid>
              <a:tr h="662329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46046"/>
                  </a:ext>
                </a:extLst>
              </a:tr>
              <a:tr h="662329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0169056"/>
                  </a:ext>
                </a:extLst>
              </a:tr>
              <a:tr h="662329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612738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1F7A3A6-D9FB-3844-8311-12A1EF2304C2}"/>
              </a:ext>
            </a:extLst>
          </p:cNvPr>
          <p:cNvSpPr/>
          <p:nvPr/>
        </p:nvSpPr>
        <p:spPr>
          <a:xfrm>
            <a:off x="653577" y="2610091"/>
            <a:ext cx="1432564" cy="1324658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3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2766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CNN: FC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8CBC4-8172-734D-9AA6-FA9B8BA5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193" y="112320"/>
            <a:ext cx="669707" cy="669707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2B844C7D-99E6-FA45-999A-55F7BC23ED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65" y="1008000"/>
            <a:ext cx="8283042" cy="5292000"/>
          </a:xfrm>
        </p:spPr>
        <p:txBody>
          <a:bodyPr/>
          <a:lstStyle/>
          <a:p>
            <a:pPr lvl="1"/>
            <a:r>
              <a:rPr lang="en-US" dirty="0"/>
              <a:t>Last layer always contains neurons that connect to the entire input volume</a:t>
            </a:r>
          </a:p>
          <a:p>
            <a:pPr lvl="1"/>
            <a:r>
              <a:rPr lang="en-US" dirty="0"/>
              <a:t>Common practice is to add several pooling layers before the last layer</a:t>
            </a:r>
          </a:p>
          <a:p>
            <a:pPr lvl="1"/>
            <a:r>
              <a:rPr lang="en-US" dirty="0"/>
              <a:t>Typical architecture is: </a:t>
            </a:r>
          </a:p>
          <a:p>
            <a:pPr lvl="2"/>
            <a:r>
              <a:rPr lang="en-US" dirty="0"/>
              <a:t>[(Conv-RELU)..(Conv-RELU)*POOLING]*--(FC-RELU)*K, </a:t>
            </a:r>
            <a:r>
              <a:rPr lang="en-US" dirty="0" err="1"/>
              <a:t>Softmax</a:t>
            </a:r>
            <a:endParaRPr lang="en-US" dirty="0"/>
          </a:p>
          <a:p>
            <a:pPr lvl="2"/>
            <a:r>
              <a:rPr lang="en-US" dirty="0">
                <a:solidFill>
                  <a:srgbClr val="FF0000"/>
                </a:solidFill>
              </a:rPr>
              <a:t>But, not only limited to above</a:t>
            </a:r>
          </a:p>
        </p:txBody>
      </p:sp>
    </p:spTree>
    <p:extLst>
      <p:ext uri="{BB962C8B-B14F-4D97-AF65-F5344CB8AC3E}">
        <p14:creationId xmlns:p14="http://schemas.microsoft.com/office/powerpoint/2010/main" val="1900155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2872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CNN: Dropout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2B844C7D-99E6-FA45-999A-55F7BC23ED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65" y="1008000"/>
            <a:ext cx="8283042" cy="529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Concept</a:t>
            </a:r>
          </a:p>
          <a:p>
            <a:pPr lvl="1"/>
            <a:r>
              <a:rPr lang="en-US" dirty="0"/>
              <a:t>Randomly knocking out units in your neural network</a:t>
            </a:r>
          </a:p>
          <a:p>
            <a:pPr lvl="1"/>
            <a:r>
              <a:rPr lang="en-US" dirty="0"/>
              <a:t>That is, using smaller  network</a:t>
            </a:r>
          </a:p>
          <a:p>
            <a:pPr lvl="1"/>
            <a:r>
              <a:rPr lang="en-US" dirty="0"/>
              <a:t>So, can’t rely on any one feature so the weights get spread out</a:t>
            </a:r>
          </a:p>
          <a:p>
            <a:pPr lvl="1"/>
            <a:r>
              <a:rPr lang="en-US" dirty="0"/>
              <a:t>This you can do it at a particular layer/vary your dropout differently at different layers</a:t>
            </a:r>
          </a:p>
          <a:p>
            <a:pPr lvl="1"/>
            <a:r>
              <a:rPr lang="en-US" dirty="0"/>
              <a:t>This effect in regularization and avoid from over-fitting</a:t>
            </a:r>
          </a:p>
          <a:p>
            <a:pPr marL="432273" lvl="1" indent="0">
              <a:buNone/>
            </a:pPr>
            <a:endParaRPr lang="en-US" dirty="0"/>
          </a:p>
          <a:p>
            <a:pPr marL="432273" lvl="1" indent="0">
              <a:buNone/>
            </a:pPr>
            <a:r>
              <a:rPr lang="en-US" i="1" dirty="0"/>
              <a:t>						</a:t>
            </a:r>
          </a:p>
        </p:txBody>
      </p:sp>
    </p:spTree>
    <p:extLst>
      <p:ext uri="{BB962C8B-B14F-4D97-AF65-F5344CB8AC3E}">
        <p14:creationId xmlns:p14="http://schemas.microsoft.com/office/powerpoint/2010/main" val="1989752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4968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CNN: Data augmentation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2B844C7D-99E6-FA45-999A-55F7BC23ED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65" y="1008000"/>
            <a:ext cx="8283042" cy="529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Concept</a:t>
            </a:r>
          </a:p>
          <a:p>
            <a:pPr lvl="1"/>
            <a:r>
              <a:rPr lang="en-US" dirty="0"/>
              <a:t>Increase your training data by performing transformations: e.g., color transformation, scaling, rotations, translations, shear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You can do this on fly during your training (</a:t>
            </a:r>
            <a:r>
              <a:rPr lang="en-US" dirty="0">
                <a:hlinkClick r:id="rId3"/>
              </a:rPr>
              <a:t>https://keras.io/preprocessing/image/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This allows regularization as well and you might get better accuracy</a:t>
            </a:r>
          </a:p>
          <a:p>
            <a:pPr marL="432273" lvl="1" indent="0">
              <a:buNone/>
            </a:pPr>
            <a:r>
              <a:rPr lang="en-US" i="1" dirty="0"/>
              <a:t>					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3A3CB5-B3C0-0A4B-A32B-4C2DAB7D19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4626" r="1043" b="16842"/>
          <a:stretch/>
        </p:blipFill>
        <p:spPr>
          <a:xfrm>
            <a:off x="2591640" y="4611904"/>
            <a:ext cx="3459892" cy="1393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8359BC-E5A5-C440-954E-299CF77B5BA6}"/>
              </a:ext>
            </a:extLst>
          </p:cNvPr>
          <p:cNvSpPr txBox="1"/>
          <p:nvPr/>
        </p:nvSpPr>
        <p:spPr>
          <a:xfrm>
            <a:off x="2484302" y="6175573"/>
            <a:ext cx="3523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Image source: https://</a:t>
            </a:r>
            <a:r>
              <a:rPr lang="en-US" sz="1400" dirty="0" err="1">
                <a:solidFill>
                  <a:schemeClr val="accent1"/>
                </a:solidFill>
              </a:rPr>
              <a:t>medium.com</a:t>
            </a:r>
            <a:r>
              <a:rPr lang="en-US" sz="1400" dirty="0">
                <a:solidFill>
                  <a:schemeClr val="accent1"/>
                </a:solidFill>
              </a:rPr>
              <a:t>/nanonets</a:t>
            </a:r>
          </a:p>
        </p:txBody>
      </p:sp>
    </p:spTree>
    <p:extLst>
      <p:ext uri="{BB962C8B-B14F-4D97-AF65-F5344CB8AC3E}">
        <p14:creationId xmlns:p14="http://schemas.microsoft.com/office/powerpoint/2010/main" val="3313263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6BF8F2-97F0-AF42-976C-6D35E2021D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Widely used (</a:t>
            </a:r>
            <a:r>
              <a:rPr lang="en-US" dirty="0">
                <a:hlinkClick r:id="rId3"/>
              </a:rPr>
              <a:t>https://keras.io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Easy to construct your network</a:t>
            </a:r>
          </a:p>
          <a:p>
            <a:pPr lvl="1"/>
            <a:r>
              <a:rPr lang="en-US" dirty="0"/>
              <a:t>Allows easy and fast prototyping</a:t>
            </a:r>
          </a:p>
          <a:p>
            <a:pPr lvl="1"/>
            <a:r>
              <a:rPr lang="en-US" dirty="0"/>
              <a:t>Runs both on CPU and GPU</a:t>
            </a:r>
          </a:p>
          <a:p>
            <a:pPr lvl="1"/>
            <a:r>
              <a:rPr lang="en-US" dirty="0"/>
              <a:t>High-level neural network API and </a:t>
            </a:r>
            <a:r>
              <a:rPr lang="en-US" dirty="0" err="1"/>
              <a:t>tensorflow</a:t>
            </a:r>
            <a:r>
              <a:rPr lang="en-US" dirty="0"/>
              <a:t> backend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EEB85-EBA5-B14C-8595-B79C534C888F}"/>
              </a:ext>
            </a:extLst>
          </p:cNvPr>
          <p:cNvSpPr txBox="1"/>
          <p:nvPr/>
        </p:nvSpPr>
        <p:spPr>
          <a:xfrm>
            <a:off x="0" y="239641"/>
            <a:ext cx="1227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Keras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27B8C-CF57-4946-AA50-216CB1063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718" y="121341"/>
            <a:ext cx="669707" cy="669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B901F1-4891-EE43-B130-B801F67F44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50"/>
          <a:stretch/>
        </p:blipFill>
        <p:spPr>
          <a:xfrm>
            <a:off x="3747365" y="92030"/>
            <a:ext cx="1858939" cy="7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88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3EEB85-EBA5-B14C-8595-B79C534C888F}"/>
              </a:ext>
            </a:extLst>
          </p:cNvPr>
          <p:cNvSpPr txBox="1"/>
          <p:nvPr/>
        </p:nvSpPr>
        <p:spPr>
          <a:xfrm>
            <a:off x="0" y="239641"/>
            <a:ext cx="351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Keras: How easy?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03365-A8DE-D142-8117-18BAB73CBC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65" y="1008000"/>
            <a:ext cx="8283042" cy="5292000"/>
          </a:xfrm>
        </p:spPr>
        <p:txBody>
          <a:bodyPr/>
          <a:lstStyle/>
          <a:p>
            <a:r>
              <a:rPr lang="en-US" sz="2800" dirty="0"/>
              <a:t>Design your model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Compile your model</a:t>
            </a:r>
          </a:p>
          <a:p>
            <a:endParaRPr lang="en-US" sz="2800" dirty="0"/>
          </a:p>
          <a:p>
            <a:r>
              <a:rPr lang="en-US" sz="2800" dirty="0"/>
              <a:t>Fit your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07AD7E-BC70-3B45-923D-023AF8C0F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5" y="1459271"/>
            <a:ext cx="6835319" cy="3211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43BE52-ACA4-8648-BA3B-7BB115285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44" y="5248484"/>
            <a:ext cx="7793283" cy="171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831768-D070-B842-ACFE-B61334A3B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13" y="6184102"/>
            <a:ext cx="8366125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E494A6-1AC4-3D45-9A73-6D742A21B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6718" y="121341"/>
            <a:ext cx="669707" cy="669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9D143F-E61B-FF40-A818-D4B7AB7893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450"/>
          <a:stretch/>
        </p:blipFill>
        <p:spPr>
          <a:xfrm>
            <a:off x="3747365" y="92030"/>
            <a:ext cx="1858939" cy="7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5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3EEB85-EBA5-B14C-8595-B79C534C888F}"/>
              </a:ext>
            </a:extLst>
          </p:cNvPr>
          <p:cNvSpPr txBox="1"/>
          <p:nvPr/>
        </p:nvSpPr>
        <p:spPr>
          <a:xfrm>
            <a:off x="0" y="239641"/>
            <a:ext cx="4708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Tensorflow</a:t>
            </a:r>
            <a:r>
              <a:rPr lang="en-US" sz="3600" b="1" dirty="0"/>
              <a:t> and </a:t>
            </a:r>
            <a:r>
              <a:rPr lang="en-US" sz="3600" b="1" dirty="0" err="1"/>
              <a:t>PyTorch</a:t>
            </a:r>
            <a:endParaRPr lang="en-US" sz="36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03365-A8DE-D142-8117-18BAB73CBC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65" y="1008000"/>
            <a:ext cx="8283042" cy="5292000"/>
          </a:xfrm>
        </p:spPr>
        <p:txBody>
          <a:bodyPr/>
          <a:lstStyle/>
          <a:p>
            <a:r>
              <a:rPr lang="en-US" dirty="0"/>
              <a:t>Worth learning for development</a:t>
            </a:r>
          </a:p>
          <a:p>
            <a:pPr lvl="1"/>
            <a:r>
              <a:rPr lang="en-US" dirty="0"/>
              <a:t>Both allows you to develop each component of your network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is better for deployment especially for real-time applications</a:t>
            </a:r>
          </a:p>
          <a:p>
            <a:pPr marL="432273" lvl="1" indent="0">
              <a:buNone/>
            </a:pPr>
            <a:endParaRPr lang="en-US" dirty="0"/>
          </a:p>
          <a:p>
            <a:r>
              <a:rPr lang="en-US" dirty="0"/>
              <a:t>We will show you how to get started with </a:t>
            </a:r>
            <a:r>
              <a:rPr lang="en-US" dirty="0" err="1"/>
              <a:t>tensorflow</a:t>
            </a:r>
            <a:r>
              <a:rPr lang="en-US" dirty="0"/>
              <a:t> as well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C9E40B-5606-D845-A621-29E8B383B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50" r="55017"/>
          <a:stretch/>
        </p:blipFill>
        <p:spPr>
          <a:xfrm>
            <a:off x="5822520" y="114128"/>
            <a:ext cx="760191" cy="6621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B8643C-3740-FE41-B7BE-FC8CE25F6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012" y="69736"/>
            <a:ext cx="706508" cy="7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0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CC8D09-7DD9-CA40-B9C9-4CBFA6DD3E7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>
              <a:hlinkClick r:id="rId3"/>
            </a:endParaRPr>
          </a:p>
          <a:p>
            <a:r>
              <a:rPr lang="en-US" sz="2400" dirty="0"/>
              <a:t>Two main discoveries in 1960s</a:t>
            </a:r>
          </a:p>
          <a:p>
            <a:pPr lvl="1"/>
            <a:r>
              <a:rPr lang="en-GB" sz="2000" b="1" dirty="0"/>
              <a:t>Backpropagation</a:t>
            </a:r>
            <a:r>
              <a:rPr lang="en-GB" sz="2000" dirty="0"/>
              <a:t>, a procedure to </a:t>
            </a:r>
            <a:r>
              <a:rPr lang="en-GB" sz="2000" b="1" i="1" dirty="0"/>
              <a:t>repeatedly adjust the weights</a:t>
            </a:r>
            <a:r>
              <a:rPr lang="en-GB" sz="2000" dirty="0"/>
              <a:t> </a:t>
            </a:r>
          </a:p>
          <a:p>
            <a:pPr lvl="1"/>
            <a:r>
              <a:rPr lang="en-GB" sz="2000" b="1" dirty="0"/>
              <a:t>Hidden Layers</a:t>
            </a:r>
            <a:r>
              <a:rPr lang="en-GB" sz="2000" dirty="0"/>
              <a:t>, which are </a:t>
            </a:r>
            <a:r>
              <a:rPr lang="en-GB" sz="2000" b="1" i="1" dirty="0"/>
              <a:t>neuron nodes stacked in between inputs and outputs</a:t>
            </a:r>
            <a:r>
              <a:rPr lang="en-GB" sz="2000" dirty="0"/>
              <a:t>, allowing neural networks to learn more complicated features 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6A151-6C22-934F-80F7-6FE0A8F52DFF}"/>
              </a:ext>
            </a:extLst>
          </p:cNvPr>
          <p:cNvSpPr txBox="1"/>
          <p:nvPr/>
        </p:nvSpPr>
        <p:spPr>
          <a:xfrm>
            <a:off x="71543" y="228007"/>
            <a:ext cx="5060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Multi Layer Perceptron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4DFA0-EAF4-0F49-96DB-F7D856A291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98" t="2243"/>
          <a:stretch/>
        </p:blipFill>
        <p:spPr>
          <a:xfrm>
            <a:off x="1527857" y="3078865"/>
            <a:ext cx="5298855" cy="310538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B5F8F26-C152-3748-950D-D389D10B5977}"/>
              </a:ext>
            </a:extLst>
          </p:cNvPr>
          <p:cNvGrpSpPr/>
          <p:nvPr/>
        </p:nvGrpSpPr>
        <p:grpSpPr>
          <a:xfrm>
            <a:off x="3121316" y="3078863"/>
            <a:ext cx="3360507" cy="2549804"/>
            <a:chOff x="3121316" y="3078863"/>
            <a:chExt cx="3360507" cy="254980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8B63B91-B817-914D-9712-0E70860CB85F}"/>
                </a:ext>
              </a:extLst>
            </p:cNvPr>
            <p:cNvCxnSpPr/>
            <p:nvPr/>
          </p:nvCxnSpPr>
          <p:spPr>
            <a:xfrm flipH="1" flipV="1">
              <a:off x="5602147" y="3275635"/>
              <a:ext cx="879676" cy="75235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8CD2D-CDC7-5547-85C9-845AB0C651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1586" y="3078863"/>
              <a:ext cx="745009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A7E1DD5-E509-9C45-9AEA-3C757F50CE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9189" y="3078864"/>
              <a:ext cx="836188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A938FE8-A4BB-3D42-B1A2-0FBD12C39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0963" y="4729943"/>
              <a:ext cx="849837" cy="7333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7B0F58D-58FF-4F43-B1D5-55518CD513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63713" y="5628665"/>
              <a:ext cx="745009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68B631-E50C-F64B-965E-E1F1E19F5D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21316" y="5628666"/>
              <a:ext cx="836188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F1968A1-68AD-894A-A646-BCE31E86F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5377" y="4514127"/>
              <a:ext cx="63660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C7BD2B7-F17F-C44C-BD43-4D0E2127E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3713" y="4516057"/>
              <a:ext cx="63660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60FE7B-1117-494F-A15A-CD0FA612ED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21316" y="4213185"/>
              <a:ext cx="636608" cy="1543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59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6BF8F2-97F0-AF42-976C-6D35E2021D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Ink Removal in histopathology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EEB85-EBA5-B14C-8595-B79C534C888F}"/>
              </a:ext>
            </a:extLst>
          </p:cNvPr>
          <p:cNvSpPr txBox="1"/>
          <p:nvPr/>
        </p:nvSpPr>
        <p:spPr>
          <a:xfrm>
            <a:off x="0" y="239641"/>
            <a:ext cx="4052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Example application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FE700F-4E99-7C42-81B7-4DD5C7BCC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83" y="2509658"/>
            <a:ext cx="1125127" cy="1125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21CBAB-6389-C74C-BFF3-1E0AD6082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7" t="3796" r="7495"/>
          <a:stretch/>
        </p:blipFill>
        <p:spPr>
          <a:xfrm>
            <a:off x="1426767" y="2749066"/>
            <a:ext cx="5689441" cy="1948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0BFEF-F591-4E4B-AA0D-CC2AB16E2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25" y="3756813"/>
            <a:ext cx="1178442" cy="11784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CF9FEE-314C-4D4D-9F36-5538782EB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783" y="1623939"/>
            <a:ext cx="1125127" cy="11251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EAA57A-5BB0-DE4B-AE68-2DB4C48EB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468" y="4108039"/>
            <a:ext cx="1178442" cy="11784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9575E3-E94F-954B-9E19-3A5E42045174}"/>
              </a:ext>
            </a:extLst>
          </p:cNvPr>
          <p:cNvSpPr txBox="1"/>
          <p:nvPr/>
        </p:nvSpPr>
        <p:spPr>
          <a:xfrm>
            <a:off x="7402882" y="2918564"/>
            <a:ext cx="8642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Ink:1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440407-3A2F-2048-8D20-99149D86EFDA}"/>
              </a:ext>
            </a:extLst>
          </p:cNvPr>
          <p:cNvSpPr txBox="1"/>
          <p:nvPr/>
        </p:nvSpPr>
        <p:spPr>
          <a:xfrm>
            <a:off x="7402882" y="5408510"/>
            <a:ext cx="12410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no-Ink:0</a:t>
            </a:r>
          </a:p>
        </p:txBody>
      </p:sp>
    </p:spTree>
    <p:extLst>
      <p:ext uri="{BB962C8B-B14F-4D97-AF65-F5344CB8AC3E}">
        <p14:creationId xmlns:p14="http://schemas.microsoft.com/office/powerpoint/2010/main" val="63779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6BF8F2-97F0-AF42-976C-6D35E2021D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Cat vs non-cat </a:t>
            </a:r>
          </a:p>
          <a:p>
            <a:pPr lvl="1"/>
            <a:r>
              <a:rPr lang="en-US" dirty="0"/>
              <a:t>MNIST digit dataset (classify 10 different digits)</a:t>
            </a:r>
          </a:p>
          <a:p>
            <a:pPr lvl="1"/>
            <a:r>
              <a:rPr lang="en-US" dirty="0"/>
              <a:t>Binary classification of marker ink vs non-ink in histopathology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EAA1E-3656-6D49-A12E-A02F7AB41F14}"/>
              </a:ext>
            </a:extLst>
          </p:cNvPr>
          <p:cNvSpPr txBox="1"/>
          <p:nvPr/>
        </p:nvSpPr>
        <p:spPr>
          <a:xfrm>
            <a:off x="0" y="239641"/>
            <a:ext cx="1337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006960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3D2EA-23A4-C84B-9819-12340A503D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65" y="1008000"/>
            <a:ext cx="8283042" cy="5292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Exercises</a:t>
            </a:r>
          </a:p>
          <a:p>
            <a:pPr lvl="1"/>
            <a:r>
              <a:rPr lang="en-US" dirty="0"/>
              <a:t>Now, lets look at L-layer neuron network and see how this improves test accuracy</a:t>
            </a:r>
          </a:p>
          <a:p>
            <a:pPr lvl="1"/>
            <a:r>
              <a:rPr lang="en-US" dirty="0"/>
              <a:t>Lets implement using Keras and TensorFlow libraries</a:t>
            </a:r>
          </a:p>
          <a:p>
            <a:pPr lvl="1"/>
            <a:r>
              <a:rPr lang="en-US" dirty="0"/>
              <a:t>Lets discover the limitation of small size data and see advantage of large size data</a:t>
            </a:r>
          </a:p>
          <a:p>
            <a:pPr marL="432273" lvl="1" indent="0">
              <a:buNone/>
            </a:pPr>
            <a:endParaRPr lang="en-US" sz="1600" dirty="0"/>
          </a:p>
          <a:p>
            <a:pPr marL="432273" lvl="1" indent="0" algn="ctr">
              <a:buNone/>
            </a:pPr>
            <a:r>
              <a:rPr lang="en-US" sz="2400" b="1" u="sng" dirty="0"/>
              <a:t>Datasets can be downloaded here:</a:t>
            </a:r>
          </a:p>
          <a:p>
            <a:pPr marL="432273" lvl="1" indent="0" algn="ctr">
              <a:buNone/>
            </a:pPr>
            <a:r>
              <a:rPr lang="en-GB" sz="2000" dirty="0">
                <a:hlinkClick r:id="rId3"/>
              </a:rPr>
              <a:t>https://s3.amazonaws.com/teachingv3.0/datasets.zip</a:t>
            </a:r>
            <a:endParaRPr lang="en-GB" sz="2000" dirty="0"/>
          </a:p>
          <a:p>
            <a:pPr marL="432273" lvl="1" indent="0" algn="ctr">
              <a:buNone/>
            </a:pPr>
            <a:endParaRPr lang="en-GB" dirty="0"/>
          </a:p>
          <a:p>
            <a:pPr marL="432273" lvl="1" indent="0" algn="ctr">
              <a:buNone/>
            </a:pPr>
            <a:r>
              <a:rPr lang="en-GB" sz="2400" b="1" u="sng" dirty="0"/>
              <a:t>You can also try ink-no-ink classification (complimentary) </a:t>
            </a:r>
          </a:p>
          <a:p>
            <a:pPr marL="432273" lvl="1" indent="0" algn="ctr">
              <a:buNone/>
            </a:pPr>
            <a:r>
              <a:rPr lang="en-GB" sz="2000" dirty="0">
                <a:hlinkClick r:id="rId4"/>
              </a:rPr>
              <a:t>https://s3.amazonaws.com/teachingv3.0/ink_removal_data.zip</a:t>
            </a:r>
            <a:endParaRPr lang="en-GB" sz="2000" dirty="0"/>
          </a:p>
          <a:p>
            <a:pPr marL="432273" lvl="1" indent="0" algn="ctr">
              <a:buNone/>
            </a:pPr>
            <a:endParaRPr lang="en-GB" u="sng" dirty="0"/>
          </a:p>
          <a:p>
            <a:pPr marL="432273" lvl="1" indent="0">
              <a:buNone/>
            </a:pPr>
            <a:endParaRPr lang="en-US" sz="1600" dirty="0"/>
          </a:p>
          <a:p>
            <a:pPr marL="432273" lvl="1" indent="0">
              <a:buNone/>
            </a:pPr>
            <a:endParaRPr lang="en-US" dirty="0"/>
          </a:p>
          <a:p>
            <a:pPr marL="432273" lvl="1" indent="0">
              <a:buNone/>
            </a:pPr>
            <a:endParaRPr lang="en-US" dirty="0"/>
          </a:p>
          <a:p>
            <a:pPr marL="432273" lvl="1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7FAA-BD38-5A44-992C-6DCC1346D125}"/>
              </a:ext>
            </a:extLst>
          </p:cNvPr>
          <p:cNvSpPr txBox="1"/>
          <p:nvPr/>
        </p:nvSpPr>
        <p:spPr>
          <a:xfrm>
            <a:off x="0" y="205947"/>
            <a:ext cx="1992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Practical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9D25F22-9724-D944-ABB7-9ED58F0F4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718" y="121341"/>
            <a:ext cx="669707" cy="6697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B76D3B-C441-9542-8D34-B7F1DE42F4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50"/>
          <a:stretch/>
        </p:blipFill>
        <p:spPr>
          <a:xfrm>
            <a:off x="3747365" y="92030"/>
            <a:ext cx="1858939" cy="7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6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3D2EA-23A4-C84B-9819-12340A503D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65" y="1008000"/>
            <a:ext cx="8283042" cy="5292000"/>
          </a:xfrm>
        </p:spPr>
        <p:txBody>
          <a:bodyPr/>
          <a:lstStyle/>
          <a:p>
            <a:pPr marL="54035" indent="0">
              <a:buNone/>
            </a:pPr>
            <a:r>
              <a:rPr lang="en-US" b="1" dirty="0"/>
              <a:t>Project: </a:t>
            </a:r>
            <a:r>
              <a:rPr lang="en-US" sz="2400" dirty="0"/>
              <a:t>You will try to find publicly available medical dataset for multi-class or binary classification or use any one of below:</a:t>
            </a:r>
          </a:p>
          <a:p>
            <a:pPr marL="54035" indent="0">
              <a:buNone/>
            </a:pPr>
            <a:r>
              <a:rPr lang="en-US" sz="2000" dirty="0"/>
              <a:t>a) Grand-challenge datasets</a:t>
            </a:r>
            <a:endParaRPr lang="en-US" sz="2400" dirty="0"/>
          </a:p>
          <a:p>
            <a:pPr marL="432273" lvl="1" indent="0">
              <a:buNone/>
            </a:pPr>
            <a:r>
              <a:rPr lang="en-US" sz="1600" dirty="0">
                <a:hlinkClick r:id="rId3"/>
              </a:rPr>
              <a:t>https://grand-challenge.org/challenges/</a:t>
            </a:r>
            <a:endParaRPr lang="en-US" sz="1600" dirty="0"/>
          </a:p>
          <a:p>
            <a:pPr marL="432273" lvl="1" indent="0">
              <a:buNone/>
            </a:pPr>
            <a:r>
              <a:rPr lang="en-US" sz="1600" dirty="0">
                <a:hlinkClick r:id="rId4"/>
              </a:rPr>
              <a:t>https://ead2019.grand-challenge.org</a:t>
            </a:r>
            <a:r>
              <a:rPr lang="en-US" sz="1600" dirty="0"/>
              <a:t> (multi-class problem and bounding box detection)</a:t>
            </a:r>
          </a:p>
          <a:p>
            <a:pPr marL="54035" indent="0">
              <a:buNone/>
            </a:pPr>
            <a:r>
              <a:rPr lang="en-US" sz="2000" dirty="0"/>
              <a:t>b) Kaggle datasets (you can even win cash prizes here!!!)</a:t>
            </a:r>
          </a:p>
          <a:p>
            <a:pPr marL="432273" lvl="1" indent="0">
              <a:buNone/>
            </a:pPr>
            <a:r>
              <a:rPr lang="en-US" sz="1600" dirty="0">
                <a:hlinkClick r:id="rId5"/>
              </a:rPr>
              <a:t>https://www.kaggle.com/c/histopathologic-cancer-detection</a:t>
            </a:r>
            <a:endParaRPr lang="en-US" sz="1600" dirty="0"/>
          </a:p>
          <a:p>
            <a:pPr marL="432273" lvl="1" indent="0">
              <a:buNone/>
            </a:pPr>
            <a:r>
              <a:rPr lang="en-US" sz="1600" dirty="0">
                <a:hlinkClick r:id="rId6"/>
              </a:rPr>
              <a:t>https://www.kaggle.com/c/diabetic-retinopathy-detection/data</a:t>
            </a:r>
            <a:endParaRPr lang="en-US" sz="1600" dirty="0"/>
          </a:p>
          <a:p>
            <a:pPr marL="432273" lvl="1" indent="0">
              <a:buNone/>
            </a:pPr>
            <a:r>
              <a:rPr lang="en-US" sz="1600" dirty="0">
                <a:hlinkClick r:id="rId7"/>
              </a:rPr>
              <a:t>https://www.kaggle.com/c/rsna-pneumonia-detection-challenge</a:t>
            </a:r>
            <a:r>
              <a:rPr lang="en-US" sz="1600" dirty="0"/>
              <a:t> (multi-class problem and bounding box detection)</a:t>
            </a:r>
          </a:p>
          <a:p>
            <a:pPr marL="54035" indent="0">
              <a:buNone/>
            </a:pPr>
            <a:r>
              <a:rPr lang="en-US" sz="2000" dirty="0"/>
              <a:t>c) Malaria dataset released by Dr. Stefan Jaeger </a:t>
            </a:r>
            <a:r>
              <a:rPr lang="en-US" sz="1200" dirty="0"/>
              <a:t>(</a:t>
            </a:r>
            <a:r>
              <a:rPr lang="en-GB" sz="1200" u="sng" dirty="0">
                <a:hlinkClick r:id="rId8"/>
              </a:rPr>
              <a:t>https://ceb.nlm.nih.gov/repositories/malaria-datasets/</a:t>
            </a:r>
            <a:r>
              <a:rPr lang="en-US" sz="2000" dirty="0"/>
              <a:t>). We have provided you data which contains downscaled 64x64x3 h5 compressed 27,558 images. Tasks are detailed in the provided ipython notebook.</a:t>
            </a:r>
          </a:p>
          <a:p>
            <a:pPr marL="54035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	*Note: Beware of computation power that you might need to work with these data. For 	learning, 	you will scale down all data that you intend to use.</a:t>
            </a:r>
          </a:p>
          <a:p>
            <a:pPr marL="432273" lvl="1" indent="0">
              <a:buNone/>
            </a:pPr>
            <a:endParaRPr lang="en-US" dirty="0"/>
          </a:p>
          <a:p>
            <a:pPr marL="432273" lvl="1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7FAA-BD38-5A44-992C-6DCC1346D125}"/>
              </a:ext>
            </a:extLst>
          </p:cNvPr>
          <p:cNvSpPr txBox="1"/>
          <p:nvPr/>
        </p:nvSpPr>
        <p:spPr>
          <a:xfrm>
            <a:off x="0" y="205947"/>
            <a:ext cx="1992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Practical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9D25F22-9724-D944-ABB7-9ED58F0F45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3456" y="64152"/>
            <a:ext cx="669707" cy="6697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B76D3B-C441-9542-8D34-B7F1DE42F47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450"/>
          <a:stretch/>
        </p:blipFill>
        <p:spPr>
          <a:xfrm>
            <a:off x="3514100" y="0"/>
            <a:ext cx="1858939" cy="7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79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3D2EA-23A4-C84B-9819-12340A503D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65" y="1008000"/>
            <a:ext cx="8283042" cy="5292000"/>
          </a:xfrm>
        </p:spPr>
        <p:txBody>
          <a:bodyPr/>
          <a:lstStyle/>
          <a:p>
            <a:pPr marL="432273" lvl="1" indent="0">
              <a:buNone/>
            </a:pPr>
            <a:endParaRPr lang="en-US" dirty="0"/>
          </a:p>
          <a:p>
            <a:pPr lvl="1"/>
            <a:r>
              <a:rPr lang="en-US" i="1" dirty="0"/>
              <a:t>“Hands-On Machine Learning with </a:t>
            </a:r>
            <a:r>
              <a:rPr lang="en-US" i="1" dirty="0" err="1"/>
              <a:t>Scikit</a:t>
            </a:r>
            <a:r>
              <a:rPr lang="en-US" i="1" dirty="0"/>
              <a:t>-Learn and TensorFlow” </a:t>
            </a:r>
            <a:r>
              <a:rPr lang="en-US" dirty="0"/>
              <a:t>by </a:t>
            </a:r>
            <a:r>
              <a:rPr lang="en-US" dirty="0" err="1"/>
              <a:t>Aurélien</a:t>
            </a:r>
            <a:r>
              <a:rPr lang="en-US" dirty="0"/>
              <a:t> </a:t>
            </a:r>
            <a:r>
              <a:rPr lang="en-US" dirty="0" err="1"/>
              <a:t>Géron</a:t>
            </a:r>
            <a:endParaRPr lang="en-US" dirty="0"/>
          </a:p>
          <a:p>
            <a:pPr lvl="1"/>
            <a:r>
              <a:rPr lang="en-US" i="1" dirty="0"/>
              <a:t>“Deep learning”</a:t>
            </a:r>
            <a:r>
              <a:rPr lang="en-US" dirty="0"/>
              <a:t> by Ian </a:t>
            </a:r>
            <a:r>
              <a:rPr lang="en-US" dirty="0" err="1"/>
              <a:t>Goodfellow</a:t>
            </a:r>
            <a:r>
              <a:rPr lang="en-US" dirty="0"/>
              <a:t>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 and Aaron </a:t>
            </a:r>
            <a:r>
              <a:rPr lang="en-US" dirty="0" err="1"/>
              <a:t>Courville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32273" lvl="1" indent="0">
              <a:buNone/>
            </a:pPr>
            <a:r>
              <a:rPr lang="en-US" dirty="0"/>
              <a:t>				</a:t>
            </a:r>
            <a:r>
              <a:rPr lang="en-US" b="1" u="sng" dirty="0"/>
              <a:t>You can look more lists here:</a:t>
            </a:r>
          </a:p>
          <a:p>
            <a:pPr marL="432273" lvl="1" indent="0">
              <a:buNone/>
            </a:pPr>
            <a:r>
              <a:rPr lang="en-US" b="1" u="sng" dirty="0"/>
              <a:t> </a:t>
            </a:r>
            <a:r>
              <a:rPr lang="en-US" dirty="0">
                <a:hlinkClick r:id="rId3"/>
              </a:rPr>
              <a:t>https://www.bonkersabouttech.com/ai/best-deep-learning-books/494</a:t>
            </a:r>
            <a:endParaRPr lang="en-US" dirty="0"/>
          </a:p>
          <a:p>
            <a:pPr marL="432273" lvl="1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7FAA-BD38-5A44-992C-6DCC1346D125}"/>
              </a:ext>
            </a:extLst>
          </p:cNvPr>
          <p:cNvSpPr txBox="1"/>
          <p:nvPr/>
        </p:nvSpPr>
        <p:spPr>
          <a:xfrm>
            <a:off x="0" y="205947"/>
            <a:ext cx="2790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Good reads!</a:t>
            </a:r>
          </a:p>
        </p:txBody>
      </p:sp>
    </p:spTree>
    <p:extLst>
      <p:ext uri="{BB962C8B-B14F-4D97-AF65-F5344CB8AC3E}">
        <p14:creationId xmlns:p14="http://schemas.microsoft.com/office/powerpoint/2010/main" val="2481666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AA8C4E-306B-9D4D-952F-5B396ABB6D0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446595" y="1282643"/>
            <a:ext cx="5722031" cy="24318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8E11F1-14DB-8E49-9681-955BD8E1A28E}"/>
              </a:ext>
            </a:extLst>
          </p:cNvPr>
          <p:cNvSpPr txBox="1"/>
          <p:nvPr/>
        </p:nvSpPr>
        <p:spPr>
          <a:xfrm rot="16200000">
            <a:off x="-313916" y="4446579"/>
            <a:ext cx="109305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Live demo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7C85B-D4A3-B14D-B63F-999B431212AD}"/>
              </a:ext>
            </a:extLst>
          </p:cNvPr>
          <p:cNvSpPr txBox="1"/>
          <p:nvPr/>
        </p:nvSpPr>
        <p:spPr>
          <a:xfrm>
            <a:off x="71543" y="239582"/>
            <a:ext cx="40027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Effects of neurons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D0A97C-0098-A44A-891C-629346EBF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10" y="4517883"/>
            <a:ext cx="2259515" cy="1696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10ACB1-4994-F341-8AF3-13E0BAD29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2435" y="4461263"/>
            <a:ext cx="4470400" cy="172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C1F61E-EB04-1744-8038-B139EA177726}"/>
              </a:ext>
            </a:extLst>
          </p:cNvPr>
          <p:cNvSpPr txBox="1"/>
          <p:nvPr/>
        </p:nvSpPr>
        <p:spPr>
          <a:xfrm>
            <a:off x="4190187" y="6012370"/>
            <a:ext cx="65975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550F06-57C1-484E-B1B4-FB9DB0685E8A}"/>
              </a:ext>
            </a:extLst>
          </p:cNvPr>
          <p:cNvSpPr txBox="1"/>
          <p:nvPr/>
        </p:nvSpPr>
        <p:spPr>
          <a:xfrm>
            <a:off x="6097514" y="6037449"/>
            <a:ext cx="161607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Leaky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188AD7-6E4D-724F-91DE-238683CFA7E7}"/>
              </a:ext>
            </a:extLst>
          </p:cNvPr>
          <p:cNvSpPr txBox="1"/>
          <p:nvPr/>
        </p:nvSpPr>
        <p:spPr>
          <a:xfrm>
            <a:off x="2442258" y="6227180"/>
            <a:ext cx="18473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4E310B-9FCB-A94F-B602-67406105817F}"/>
              </a:ext>
            </a:extLst>
          </p:cNvPr>
          <p:cNvSpPr txBox="1"/>
          <p:nvPr/>
        </p:nvSpPr>
        <p:spPr>
          <a:xfrm rot="16200000">
            <a:off x="-1012626" y="4347018"/>
            <a:ext cx="3011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linkClick r:id="rId4"/>
              </a:rPr>
              <a:t>Demo-NonLinearClassification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663D57-8F40-804B-BCFF-7FB4236D1531}"/>
              </a:ext>
            </a:extLst>
          </p:cNvPr>
          <p:cNvSpPr/>
          <p:nvPr/>
        </p:nvSpPr>
        <p:spPr>
          <a:xfrm>
            <a:off x="5137358" y="3723079"/>
            <a:ext cx="304968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edium-content-sans-serif-font"/>
              </a:rPr>
              <a:t> Multi-layer Perceptron Network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DE60A0D-C67D-7449-A579-2114F977441F}"/>
              </a:ext>
            </a:extLst>
          </p:cNvPr>
          <p:cNvSpPr/>
          <p:nvPr/>
        </p:nvSpPr>
        <p:spPr>
          <a:xfrm>
            <a:off x="6696924" y="1282642"/>
            <a:ext cx="523204" cy="53472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8298D3-2B73-5E45-AE9A-CAEE98705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492" y="94238"/>
            <a:ext cx="669707" cy="669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14326A-4685-9842-99A0-2B4320865913}"/>
              </a:ext>
            </a:extLst>
          </p:cNvPr>
          <p:cNvSpPr txBox="1"/>
          <p:nvPr/>
        </p:nvSpPr>
        <p:spPr>
          <a:xfrm>
            <a:off x="792010" y="4098747"/>
            <a:ext cx="295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Activation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C1152-299F-0149-8B04-54A2AFEA4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5" y="1052161"/>
            <a:ext cx="2307907" cy="14881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C4BAC4-D1A4-5D42-8A8D-3263B3B34DDB}"/>
              </a:ext>
            </a:extLst>
          </p:cNvPr>
          <p:cNvSpPr txBox="1"/>
          <p:nvPr/>
        </p:nvSpPr>
        <p:spPr>
          <a:xfrm>
            <a:off x="232612" y="2637104"/>
            <a:ext cx="1596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Source: </a:t>
            </a:r>
            <a:r>
              <a:rPr lang="en-US" sz="1100" dirty="0" err="1">
                <a:solidFill>
                  <a:schemeClr val="accent1"/>
                </a:solidFill>
              </a:rPr>
              <a:t>wikipedia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21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/>
      <p:bldP spid="19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F7C85B-D4A3-B14D-B63F-999B431212AD}"/>
              </a:ext>
            </a:extLst>
          </p:cNvPr>
          <p:cNvSpPr txBox="1"/>
          <p:nvPr/>
        </p:nvSpPr>
        <p:spPr>
          <a:xfrm>
            <a:off x="0" y="240669"/>
            <a:ext cx="3499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 single neuron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188AD7-6E4D-724F-91DE-238683CFA7E7}"/>
              </a:ext>
            </a:extLst>
          </p:cNvPr>
          <p:cNvSpPr txBox="1"/>
          <p:nvPr/>
        </p:nvSpPr>
        <p:spPr>
          <a:xfrm>
            <a:off x="2442258" y="6227180"/>
            <a:ext cx="18473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3DD4D7C-8293-9240-B81A-82E2921DC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459" y="4615658"/>
            <a:ext cx="3570679" cy="172604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8B0527BC-1BD7-7347-9F83-5B534E414F64}"/>
              </a:ext>
            </a:extLst>
          </p:cNvPr>
          <p:cNvGrpSpPr/>
          <p:nvPr/>
        </p:nvGrpSpPr>
        <p:grpSpPr>
          <a:xfrm>
            <a:off x="1952416" y="1180901"/>
            <a:ext cx="4709783" cy="2960569"/>
            <a:chOff x="864396" y="1308222"/>
            <a:chExt cx="4709783" cy="296056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585C58D-B37F-8F4F-ADDD-670C26B69034}"/>
                </a:ext>
              </a:extLst>
            </p:cNvPr>
            <p:cNvGrpSpPr/>
            <p:nvPr/>
          </p:nvGrpSpPr>
          <p:grpSpPr>
            <a:xfrm>
              <a:off x="864396" y="1308222"/>
              <a:ext cx="4709783" cy="2960569"/>
              <a:chOff x="1835304" y="1553955"/>
              <a:chExt cx="4709783" cy="296056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CB47F03-7EF8-E94D-B9A9-4926BEBA804A}"/>
                  </a:ext>
                </a:extLst>
              </p:cNvPr>
              <p:cNvSpPr/>
              <p:nvPr/>
            </p:nvSpPr>
            <p:spPr>
              <a:xfrm>
                <a:off x="3298785" y="2164466"/>
                <a:ext cx="1840374" cy="1747778"/>
              </a:xfrm>
              <a:prstGeom prst="ellipse">
                <a:avLst/>
              </a:prstGeom>
              <a:gradFill>
                <a:gsLst>
                  <a:gs pos="25000">
                    <a:schemeClr val="accent1"/>
                  </a:gs>
                  <a:gs pos="61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0800000" scaled="0"/>
              </a:gradFill>
              <a:ln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ADE6353-30CB-E341-A702-2481A6DC4478}"/>
                  </a:ext>
                </a:extLst>
              </p:cNvPr>
              <p:cNvCxnSpPr>
                <a:endCxn id="5" idx="1"/>
              </p:cNvCxnSpPr>
              <p:nvPr/>
            </p:nvCxnSpPr>
            <p:spPr>
              <a:xfrm>
                <a:off x="2626989" y="1759352"/>
                <a:ext cx="941313" cy="661070"/>
              </a:xfrm>
              <a:prstGeom prst="straightConnector1">
                <a:avLst/>
              </a:prstGeom>
              <a:ln w="539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B3BDAFD-2683-2D4C-B1A6-8859336D23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9613" y="3151042"/>
                <a:ext cx="1079172" cy="0"/>
              </a:xfrm>
              <a:prstGeom prst="straightConnector1">
                <a:avLst/>
              </a:prstGeom>
              <a:ln w="539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5AFBF2B-FF20-0E40-A07B-3B2D80CD0B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25146" y="3801155"/>
                <a:ext cx="1365480" cy="548203"/>
              </a:xfrm>
              <a:prstGeom prst="straightConnector1">
                <a:avLst/>
              </a:prstGeom>
              <a:ln w="539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33CEE2D5-6B0A-6248-A355-B238DE8786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9159" y="3038355"/>
                <a:ext cx="1079172" cy="0"/>
              </a:xfrm>
              <a:prstGeom prst="straightConnector1">
                <a:avLst/>
              </a:prstGeom>
              <a:ln w="539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DAA3298-9D92-6B4F-8653-B3FBF7A7639A}"/>
                  </a:ext>
                </a:extLst>
              </p:cNvPr>
              <p:cNvCxnSpPr>
                <a:stCxn id="5" idx="0"/>
                <a:endCxn id="5" idx="4"/>
              </p:cNvCxnSpPr>
              <p:nvPr/>
            </p:nvCxnSpPr>
            <p:spPr>
              <a:xfrm>
                <a:off x="4218972" y="2164466"/>
                <a:ext cx="0" cy="174777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950A04D-E58C-5245-8BEE-621F9D954D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65096" y="2900849"/>
                <a:ext cx="1569181" cy="275011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4AEF877-25B9-ED4F-879A-5C95789F2541}"/>
                  </a:ext>
                </a:extLst>
              </p:cNvPr>
              <p:cNvSpPr txBox="1"/>
              <p:nvPr/>
            </p:nvSpPr>
            <p:spPr>
              <a:xfrm>
                <a:off x="2249163" y="1553955"/>
                <a:ext cx="631161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041B3E8-EAB5-484F-BC93-85DFA15B79B7}"/>
                  </a:ext>
                </a:extLst>
              </p:cNvPr>
              <p:cNvSpPr txBox="1"/>
              <p:nvPr/>
            </p:nvSpPr>
            <p:spPr>
              <a:xfrm>
                <a:off x="1835304" y="2935458"/>
                <a:ext cx="631161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FD76C2-CB41-CB4A-A6D6-A01A028B1697}"/>
                  </a:ext>
                </a:extLst>
              </p:cNvPr>
              <p:cNvSpPr txBox="1"/>
              <p:nvPr/>
            </p:nvSpPr>
            <p:spPr>
              <a:xfrm>
                <a:off x="1988010" y="4160581"/>
                <a:ext cx="631161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3</a:t>
                </a:r>
                <a:endParaRPr lang="en-US" dirty="0"/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60AB7BFB-2D29-A849-97F2-1068C513D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16487" y="2828804"/>
                <a:ext cx="228600" cy="419100"/>
              </a:xfrm>
              <a:prstGeom prst="rect">
                <a:avLst/>
              </a:prstGeom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3407251-D650-194F-8538-8F409FA3B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2912103" y="2654758"/>
              <a:ext cx="1300229" cy="368569"/>
            </a:xfrm>
            <a:prstGeom prst="rect">
              <a:avLst/>
            </a:prstGeom>
          </p:spPr>
        </p:pic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8DEB5260-6181-A04C-810C-AF787609DA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492" y="94238"/>
            <a:ext cx="669707" cy="6697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89CE4-3B7F-1F4A-ACC1-706B075189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2361" y="3890930"/>
            <a:ext cx="4406991" cy="2876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D40A87-1B4B-FE43-BD1D-10BF1142A6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274" y="1525637"/>
            <a:ext cx="299530" cy="173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DC95A8-D62E-E840-9DCB-F73DFBFF90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9023" y="2553948"/>
            <a:ext cx="299530" cy="173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1BA92-7DB7-3E4A-B3F6-DDD110FFED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3150" y="3432721"/>
            <a:ext cx="307412" cy="181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875B2-DC94-1C49-BF15-B7AE85B03A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5953" y="997888"/>
            <a:ext cx="177800" cy="330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080867-D08E-A54B-A804-C2ABCB5C36F4}"/>
              </a:ext>
            </a:extLst>
          </p:cNvPr>
          <p:cNvCxnSpPr>
            <a:endCxn id="5" idx="0"/>
          </p:cNvCxnSpPr>
          <p:nvPr/>
        </p:nvCxnSpPr>
        <p:spPr>
          <a:xfrm flipH="1">
            <a:off x="4336084" y="1423755"/>
            <a:ext cx="129869" cy="367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CB8B1-CC8D-3B44-8E0D-1E09FADF6F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459" y="1306746"/>
            <a:ext cx="1216321" cy="3317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B83B51-381E-724D-9B00-8AA8AC886338}"/>
              </a:ext>
            </a:extLst>
          </p:cNvPr>
          <p:cNvSpPr txBox="1"/>
          <p:nvPr/>
        </p:nvSpPr>
        <p:spPr>
          <a:xfrm>
            <a:off x="98278" y="4288259"/>
            <a:ext cx="2583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Activations</a:t>
            </a:r>
          </a:p>
        </p:txBody>
      </p:sp>
    </p:spTree>
    <p:extLst>
      <p:ext uri="{BB962C8B-B14F-4D97-AF65-F5344CB8AC3E}">
        <p14:creationId xmlns:p14="http://schemas.microsoft.com/office/powerpoint/2010/main" val="164918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BFD2521-2F58-4C47-9A5A-98703FC121D6}"/>
              </a:ext>
            </a:extLst>
          </p:cNvPr>
          <p:cNvSpPr/>
          <p:nvPr/>
        </p:nvSpPr>
        <p:spPr>
          <a:xfrm>
            <a:off x="2326513" y="2326511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6EA46B-38F1-044E-B17C-B2BF13944F47}"/>
              </a:ext>
            </a:extLst>
          </p:cNvPr>
          <p:cNvSpPr/>
          <p:nvPr/>
        </p:nvSpPr>
        <p:spPr>
          <a:xfrm>
            <a:off x="2326513" y="3254415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166B75-CA55-AE4E-9EFA-1BECE9F8A391}"/>
              </a:ext>
            </a:extLst>
          </p:cNvPr>
          <p:cNvSpPr/>
          <p:nvPr/>
        </p:nvSpPr>
        <p:spPr>
          <a:xfrm>
            <a:off x="2326513" y="4182319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64FD32-4A90-D045-8CCD-5F2EE6FCB3E7}"/>
              </a:ext>
            </a:extLst>
          </p:cNvPr>
          <p:cNvSpPr/>
          <p:nvPr/>
        </p:nvSpPr>
        <p:spPr>
          <a:xfrm>
            <a:off x="4459780" y="2720442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F8F42C-5EBA-8044-89E2-91EBF699054D}"/>
              </a:ext>
            </a:extLst>
          </p:cNvPr>
          <p:cNvSpPr/>
          <p:nvPr/>
        </p:nvSpPr>
        <p:spPr>
          <a:xfrm>
            <a:off x="4410122" y="3860274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5A06D6-6AE4-F241-AD3D-BADAE78D476C}"/>
              </a:ext>
            </a:extLst>
          </p:cNvPr>
          <p:cNvSpPr/>
          <p:nvPr/>
        </p:nvSpPr>
        <p:spPr>
          <a:xfrm>
            <a:off x="5863446" y="3667958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1FD3F1-6AE4-A142-903C-2B54AA8AB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30" y="2089093"/>
            <a:ext cx="6350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3DE3AD-8BA0-354F-B77D-DD2FB7EBF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30" y="4388000"/>
            <a:ext cx="635000" cy="5461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5AC0E6-57B9-324B-8C5B-02428EA1F94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507011" y="2676808"/>
            <a:ext cx="911236" cy="673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9D16D0-AB6B-9646-8966-261DB64CB611}"/>
              </a:ext>
            </a:extLst>
          </p:cNvPr>
          <p:cNvCxnSpPr>
            <a:endCxn id="10" idx="2"/>
          </p:cNvCxnSpPr>
          <p:nvPr/>
        </p:nvCxnSpPr>
        <p:spPr>
          <a:xfrm>
            <a:off x="1466408" y="2655058"/>
            <a:ext cx="8601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CE51A45-50FE-494A-A202-48F9A84085E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509130" y="2655058"/>
            <a:ext cx="817383" cy="1855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38B3B6-819C-F341-BFB2-5B4017B138C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549733" y="4510866"/>
            <a:ext cx="776780" cy="43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5361C7-F747-9D48-B372-81098E423A93}"/>
              </a:ext>
            </a:extLst>
          </p:cNvPr>
          <p:cNvCxnSpPr>
            <a:cxnSpLocks/>
          </p:cNvCxnSpPr>
          <p:nvPr/>
        </p:nvCxnSpPr>
        <p:spPr>
          <a:xfrm flipV="1">
            <a:off x="1529431" y="3514725"/>
            <a:ext cx="817383" cy="1017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884CD0-D928-334C-BCF7-9046583FAF0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551852" y="2655058"/>
            <a:ext cx="774661" cy="18775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3B92A2-4F42-2A42-8694-3C61D1AB5E88}"/>
              </a:ext>
            </a:extLst>
          </p:cNvPr>
          <p:cNvCxnSpPr>
            <a:cxnSpLocks/>
          </p:cNvCxnSpPr>
          <p:nvPr/>
        </p:nvCxnSpPr>
        <p:spPr>
          <a:xfrm>
            <a:off x="1415277" y="3571918"/>
            <a:ext cx="911236" cy="673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918911-2897-594B-B1D3-ED1E09E8FC23}"/>
              </a:ext>
            </a:extLst>
          </p:cNvPr>
          <p:cNvCxnSpPr>
            <a:cxnSpLocks/>
          </p:cNvCxnSpPr>
          <p:nvPr/>
        </p:nvCxnSpPr>
        <p:spPr>
          <a:xfrm>
            <a:off x="1374674" y="3550168"/>
            <a:ext cx="8601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22134C-BC3A-BD4D-A798-418DDD183F8D}"/>
              </a:ext>
            </a:extLst>
          </p:cNvPr>
          <p:cNvCxnSpPr>
            <a:cxnSpLocks/>
          </p:cNvCxnSpPr>
          <p:nvPr/>
        </p:nvCxnSpPr>
        <p:spPr>
          <a:xfrm flipV="1">
            <a:off x="1417396" y="2720442"/>
            <a:ext cx="971793" cy="8297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BFEE42-FB3F-EF4F-8DC5-A29B6F92AEFC}"/>
              </a:ext>
            </a:extLst>
          </p:cNvPr>
          <p:cNvSpPr txBox="1"/>
          <p:nvPr/>
        </p:nvSpPr>
        <p:spPr>
          <a:xfrm>
            <a:off x="997659" y="3100106"/>
            <a:ext cx="14444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5F834A0-48F9-8B47-888F-409294C56C40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2952911" y="2655058"/>
            <a:ext cx="1506869" cy="3939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2B9295-D006-3F4C-9F40-231A640D92ED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051059" y="3206796"/>
            <a:ext cx="904121" cy="557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BDA0EBD-0F52-374B-B0AA-39E59E6EBF35}"/>
              </a:ext>
            </a:extLst>
          </p:cNvPr>
          <p:cNvCxnSpPr>
            <a:cxnSpLocks/>
          </p:cNvCxnSpPr>
          <p:nvPr/>
        </p:nvCxnSpPr>
        <p:spPr>
          <a:xfrm>
            <a:off x="6539502" y="4033460"/>
            <a:ext cx="1169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8CD828A2-4EA9-C147-A5A5-7D8E98DD8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13" y="3804432"/>
            <a:ext cx="228600" cy="4191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7783A92-55A5-9047-B5FF-F00233415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9008" y="2037640"/>
            <a:ext cx="2104533" cy="246786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97E68FD-7EF7-C44C-BA4F-E5BD39A38823}"/>
              </a:ext>
            </a:extLst>
          </p:cNvPr>
          <p:cNvGrpSpPr/>
          <p:nvPr/>
        </p:nvGrpSpPr>
        <p:grpSpPr>
          <a:xfrm>
            <a:off x="1806119" y="1622420"/>
            <a:ext cx="2159792" cy="647201"/>
            <a:chOff x="1806119" y="1622420"/>
            <a:chExt cx="2159792" cy="64720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E8096F3-3C33-C94C-B4B6-A1E6B4449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6119" y="1622420"/>
              <a:ext cx="2159792" cy="25081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B01EBED-7D5C-1E46-9557-9AB45C51C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7821" y="1982727"/>
              <a:ext cx="1311516" cy="286894"/>
            </a:xfrm>
            <a:prstGeom prst="rect">
              <a:avLst/>
            </a:prstGeom>
          </p:spPr>
        </p:pic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F36ECFB1-C36B-834D-9570-559DAB933E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5911" y="2393893"/>
            <a:ext cx="1397432" cy="305688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6CB88CD-44B2-CD49-B581-B6FC650259D9}"/>
              </a:ext>
            </a:extLst>
          </p:cNvPr>
          <p:cNvGrpSpPr/>
          <p:nvPr/>
        </p:nvGrpSpPr>
        <p:grpSpPr>
          <a:xfrm>
            <a:off x="5561179" y="3027218"/>
            <a:ext cx="2014783" cy="530192"/>
            <a:chOff x="5561179" y="3027218"/>
            <a:chExt cx="2014783" cy="53019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58D3514-ACF6-3E43-BA19-86E24CC75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1179" y="3027218"/>
              <a:ext cx="2014783" cy="236261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3EFA43F1-9047-104E-A499-DB328D681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53583" y="3323083"/>
              <a:ext cx="1071208" cy="234327"/>
            </a:xfrm>
            <a:prstGeom prst="rect">
              <a:avLst/>
            </a:prstGeom>
          </p:spPr>
        </p:pic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B9FC4205-0778-C046-98A7-CBD54F11C3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74586" y="4325052"/>
            <a:ext cx="844253" cy="22972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E2FC5BC-638A-D644-8DB7-703C35146032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2952911" y="3048989"/>
            <a:ext cx="1506869" cy="533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A818361-F7CF-9E4D-8A4C-FC751E366E46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2952911" y="2655058"/>
            <a:ext cx="1457211" cy="1533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B852C53-C923-164A-9830-E6DF9FC92B3D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2952911" y="3582962"/>
            <a:ext cx="1457211" cy="605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4595FC7-D42B-384F-8DA0-62255BE67490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995286" y="3048989"/>
            <a:ext cx="1464494" cy="1461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1A7E199-2A10-D74A-B9EF-CB2D02A11720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2952911" y="4188821"/>
            <a:ext cx="1457211" cy="322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D8941A9-AE61-EE41-9BDB-E663B6A5186B}"/>
              </a:ext>
            </a:extLst>
          </p:cNvPr>
          <p:cNvCxnSpPr>
            <a:cxnSpLocks/>
          </p:cNvCxnSpPr>
          <p:nvPr/>
        </p:nvCxnSpPr>
        <p:spPr>
          <a:xfrm flipV="1">
            <a:off x="5027744" y="4114102"/>
            <a:ext cx="883094" cy="223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DFDD494-F396-694A-975E-4C5A0C7908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5432" y="5572084"/>
            <a:ext cx="308444" cy="267318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0581515-A315-424B-8087-4BEE6DA58FB9}"/>
              </a:ext>
            </a:extLst>
          </p:cNvPr>
          <p:cNvGrpSpPr/>
          <p:nvPr/>
        </p:nvGrpSpPr>
        <p:grpSpPr>
          <a:xfrm>
            <a:off x="405114" y="5223552"/>
            <a:ext cx="7120012" cy="1076946"/>
            <a:chOff x="405114" y="5223552"/>
            <a:chExt cx="7120012" cy="1076946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DF51882-90B7-2F41-8D9B-D329D1557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23746" y="5375509"/>
              <a:ext cx="629165" cy="17159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68C9CB9E-D9C2-B640-B685-68FE08018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363069" y="5353393"/>
              <a:ext cx="819820" cy="17159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EF1B6B2-465F-8B43-A499-69B6AEEFC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137925" y="5353393"/>
              <a:ext cx="482995" cy="17159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2AAEF13-C0FB-B94C-8871-EB44F10A4554}"/>
                </a:ext>
              </a:extLst>
            </p:cNvPr>
            <p:cNvSpPr txBox="1"/>
            <p:nvPr/>
          </p:nvSpPr>
          <p:spPr>
            <a:xfrm>
              <a:off x="405114" y="5285433"/>
              <a:ext cx="151270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# parameters: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7782A6C-843D-DF4A-9E56-972C403DBBCE}"/>
                </a:ext>
              </a:extLst>
            </p:cNvPr>
            <p:cNvSpPr txBox="1"/>
            <p:nvPr/>
          </p:nvSpPr>
          <p:spPr>
            <a:xfrm>
              <a:off x="567810" y="5762025"/>
              <a:ext cx="315972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Sizes: </a:t>
              </a:r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D608D43-ABC1-444C-A214-5B6C7FE65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85714" y="5844876"/>
              <a:ext cx="1276752" cy="223761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EE169FDA-B35E-1D43-AE2C-45E567A22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162764" y="5762025"/>
              <a:ext cx="1340355" cy="239853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18D40AF5-3CD5-0C44-9F7D-7E7873E04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863446" y="5752902"/>
              <a:ext cx="1344183" cy="240538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B8A72AC-745C-3D4E-83EA-D068E64935C7}"/>
                </a:ext>
              </a:extLst>
            </p:cNvPr>
            <p:cNvSpPr/>
            <p:nvPr/>
          </p:nvSpPr>
          <p:spPr>
            <a:xfrm>
              <a:off x="406695" y="5223552"/>
              <a:ext cx="7118431" cy="1076946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774300F9-1CC0-2D4A-8547-70927CFB6D74}"/>
              </a:ext>
            </a:extLst>
          </p:cNvPr>
          <p:cNvSpPr txBox="1"/>
          <p:nvPr/>
        </p:nvSpPr>
        <p:spPr>
          <a:xfrm>
            <a:off x="0" y="229094"/>
            <a:ext cx="5033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2-layer neural network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F909BAD-94D0-9241-988D-FD27293D7D4D}"/>
              </a:ext>
            </a:extLst>
          </p:cNvPr>
          <p:cNvSpPr/>
          <p:nvPr/>
        </p:nvSpPr>
        <p:spPr>
          <a:xfrm>
            <a:off x="232986" y="1038106"/>
            <a:ext cx="2805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Forward propagation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37266E7D-F2FF-A24F-A508-7842CD6B3E9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92492" y="94238"/>
            <a:ext cx="669707" cy="669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01764C-3E6F-8241-ACDE-377F83029448}"/>
              </a:ext>
            </a:extLst>
          </p:cNvPr>
          <p:cNvSpPr txBox="1"/>
          <p:nvPr/>
        </p:nvSpPr>
        <p:spPr>
          <a:xfrm>
            <a:off x="1917821" y="4839413"/>
            <a:ext cx="18097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 #1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73FDFB-860B-AB4E-AC9B-D2C4BE73A162}"/>
              </a:ext>
            </a:extLst>
          </p:cNvPr>
          <p:cNvSpPr txBox="1"/>
          <p:nvPr/>
        </p:nvSpPr>
        <p:spPr>
          <a:xfrm>
            <a:off x="3928561" y="4747908"/>
            <a:ext cx="168883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 #2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B3B8889-36BF-A44C-BF8C-490ABF862856}"/>
              </a:ext>
            </a:extLst>
          </p:cNvPr>
          <p:cNvSpPr txBox="1"/>
          <p:nvPr/>
        </p:nvSpPr>
        <p:spPr>
          <a:xfrm>
            <a:off x="5594573" y="4370454"/>
            <a:ext cx="168883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42018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3D2EA-23A4-C84B-9819-12340A503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Loss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Cost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015AE-6750-4845-B3D9-78B7E7B41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827" r="16801" b="1"/>
          <a:stretch/>
        </p:blipFill>
        <p:spPr>
          <a:xfrm>
            <a:off x="1761635" y="3491889"/>
            <a:ext cx="6168044" cy="736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066BA8-BA2B-6348-AFED-AF79C90D4F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26" t="13737" r="9799" b="8587"/>
          <a:stretch/>
        </p:blipFill>
        <p:spPr>
          <a:xfrm>
            <a:off x="6414966" y="1641830"/>
            <a:ext cx="1981284" cy="1622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6C0632-FDD2-5141-BFE0-4189A1E34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971" y="1840394"/>
            <a:ext cx="5383946" cy="316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5A7FAA-BD38-5A44-992C-6DCC1346D125}"/>
              </a:ext>
            </a:extLst>
          </p:cNvPr>
          <p:cNvSpPr txBox="1"/>
          <p:nvPr/>
        </p:nvSpPr>
        <p:spPr>
          <a:xfrm>
            <a:off x="0" y="229094"/>
            <a:ext cx="5033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2-layer neural network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5091A1-81DE-4F44-A7C7-5F8530BF6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7535" y="4745745"/>
            <a:ext cx="2973840" cy="13888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C5479A-5009-AD4E-A5EA-A3F8660783B0}"/>
              </a:ext>
            </a:extLst>
          </p:cNvPr>
          <p:cNvSpPr/>
          <p:nvPr/>
        </p:nvSpPr>
        <p:spPr>
          <a:xfrm>
            <a:off x="2187615" y="4456377"/>
            <a:ext cx="3518704" cy="184362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01347-8513-6643-9E9A-1347A653295D}"/>
              </a:ext>
            </a:extLst>
          </p:cNvPr>
          <p:cNvSpPr txBox="1"/>
          <p:nvPr/>
        </p:nvSpPr>
        <p:spPr>
          <a:xfrm>
            <a:off x="6136971" y="5293793"/>
            <a:ext cx="238179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Backpropagation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893043F-E351-5244-B5BC-6705931C876D}"/>
              </a:ext>
            </a:extLst>
          </p:cNvPr>
          <p:cNvSpPr/>
          <p:nvPr/>
        </p:nvSpPr>
        <p:spPr>
          <a:xfrm rot="10800000">
            <a:off x="5706319" y="5378188"/>
            <a:ext cx="316598" cy="18515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3B9963-688A-C249-BF26-E35435A2CA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444" y="3729299"/>
            <a:ext cx="630045" cy="261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EB05EA-8663-DF4F-9264-8E9FF1E5D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2492" y="94238"/>
            <a:ext cx="669707" cy="6697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0C7740-4DCB-2E4D-87AD-B951B1213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028" y="3665658"/>
            <a:ext cx="307885" cy="3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94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BFD2521-2F58-4C47-9A5A-98703FC121D6}"/>
              </a:ext>
            </a:extLst>
          </p:cNvPr>
          <p:cNvSpPr/>
          <p:nvPr/>
        </p:nvSpPr>
        <p:spPr>
          <a:xfrm>
            <a:off x="2326513" y="2326511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6EA46B-38F1-044E-B17C-B2BF13944F47}"/>
              </a:ext>
            </a:extLst>
          </p:cNvPr>
          <p:cNvSpPr/>
          <p:nvPr/>
        </p:nvSpPr>
        <p:spPr>
          <a:xfrm>
            <a:off x="2326513" y="3254415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166B75-CA55-AE4E-9EFA-1BECE9F8A391}"/>
              </a:ext>
            </a:extLst>
          </p:cNvPr>
          <p:cNvSpPr/>
          <p:nvPr/>
        </p:nvSpPr>
        <p:spPr>
          <a:xfrm>
            <a:off x="2326513" y="4182319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64FD32-4A90-D045-8CCD-5F2EE6FCB3E7}"/>
              </a:ext>
            </a:extLst>
          </p:cNvPr>
          <p:cNvSpPr/>
          <p:nvPr/>
        </p:nvSpPr>
        <p:spPr>
          <a:xfrm>
            <a:off x="4459780" y="2720442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F8F42C-5EBA-8044-89E2-91EBF699054D}"/>
              </a:ext>
            </a:extLst>
          </p:cNvPr>
          <p:cNvSpPr/>
          <p:nvPr/>
        </p:nvSpPr>
        <p:spPr>
          <a:xfrm>
            <a:off x="4410122" y="3860274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5A06D6-6AE4-F241-AD3D-BADAE78D476C}"/>
              </a:ext>
            </a:extLst>
          </p:cNvPr>
          <p:cNvSpPr/>
          <p:nvPr/>
        </p:nvSpPr>
        <p:spPr>
          <a:xfrm>
            <a:off x="5863446" y="3667958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1FD3F1-6AE4-A142-903C-2B54AA8AB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30" y="2089093"/>
            <a:ext cx="6350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3DE3AD-8BA0-354F-B77D-DD2FB7EBF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30" y="4388000"/>
            <a:ext cx="635000" cy="5461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5AC0E6-57B9-324B-8C5B-02428EA1F94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507011" y="2676808"/>
            <a:ext cx="911236" cy="673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9D16D0-AB6B-9646-8966-261DB64CB611}"/>
              </a:ext>
            </a:extLst>
          </p:cNvPr>
          <p:cNvCxnSpPr>
            <a:endCxn id="10" idx="2"/>
          </p:cNvCxnSpPr>
          <p:nvPr/>
        </p:nvCxnSpPr>
        <p:spPr>
          <a:xfrm>
            <a:off x="1466408" y="2655058"/>
            <a:ext cx="8601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CE51A45-50FE-494A-A202-48F9A84085E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509130" y="2655058"/>
            <a:ext cx="817383" cy="1855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38B3B6-819C-F341-BFB2-5B4017B138C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549733" y="4510866"/>
            <a:ext cx="776780" cy="43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5361C7-F747-9D48-B372-81098E423A93}"/>
              </a:ext>
            </a:extLst>
          </p:cNvPr>
          <p:cNvCxnSpPr>
            <a:cxnSpLocks/>
          </p:cNvCxnSpPr>
          <p:nvPr/>
        </p:nvCxnSpPr>
        <p:spPr>
          <a:xfrm flipV="1">
            <a:off x="1529431" y="3514725"/>
            <a:ext cx="817383" cy="1017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884CD0-D928-334C-BCF7-9046583FAF0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551852" y="2655058"/>
            <a:ext cx="774661" cy="18775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3B92A2-4F42-2A42-8694-3C61D1AB5E88}"/>
              </a:ext>
            </a:extLst>
          </p:cNvPr>
          <p:cNvCxnSpPr>
            <a:cxnSpLocks/>
          </p:cNvCxnSpPr>
          <p:nvPr/>
        </p:nvCxnSpPr>
        <p:spPr>
          <a:xfrm>
            <a:off x="1415277" y="3571918"/>
            <a:ext cx="911236" cy="673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918911-2897-594B-B1D3-ED1E09E8FC23}"/>
              </a:ext>
            </a:extLst>
          </p:cNvPr>
          <p:cNvCxnSpPr>
            <a:cxnSpLocks/>
          </p:cNvCxnSpPr>
          <p:nvPr/>
        </p:nvCxnSpPr>
        <p:spPr>
          <a:xfrm>
            <a:off x="1374674" y="3550168"/>
            <a:ext cx="8601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22134C-BC3A-BD4D-A798-418DDD183F8D}"/>
              </a:ext>
            </a:extLst>
          </p:cNvPr>
          <p:cNvCxnSpPr>
            <a:cxnSpLocks/>
          </p:cNvCxnSpPr>
          <p:nvPr/>
        </p:nvCxnSpPr>
        <p:spPr>
          <a:xfrm flipV="1">
            <a:off x="1417396" y="2720442"/>
            <a:ext cx="971793" cy="8297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BFEE42-FB3F-EF4F-8DC5-A29B6F92AEFC}"/>
              </a:ext>
            </a:extLst>
          </p:cNvPr>
          <p:cNvSpPr txBox="1"/>
          <p:nvPr/>
        </p:nvSpPr>
        <p:spPr>
          <a:xfrm>
            <a:off x="997659" y="3100106"/>
            <a:ext cx="14444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5F834A0-48F9-8B47-888F-409294C56C40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2952911" y="2655058"/>
            <a:ext cx="1506869" cy="3939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2B9295-D006-3F4C-9F40-231A640D92ED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051059" y="3206796"/>
            <a:ext cx="904121" cy="557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BDA0EBD-0F52-374B-B0AA-39E59E6EBF35}"/>
              </a:ext>
            </a:extLst>
          </p:cNvPr>
          <p:cNvCxnSpPr>
            <a:cxnSpLocks/>
          </p:cNvCxnSpPr>
          <p:nvPr/>
        </p:nvCxnSpPr>
        <p:spPr>
          <a:xfrm>
            <a:off x="6539502" y="4033460"/>
            <a:ext cx="1169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8CD828A2-4EA9-C147-A5A5-7D8E98DD8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13" y="3804432"/>
            <a:ext cx="228600" cy="4191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9FC4205-0778-C046-98A7-CBD54F11C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586" y="4325052"/>
            <a:ext cx="844253" cy="22972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E2FC5BC-638A-D644-8DB7-703C35146032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2952911" y="3048989"/>
            <a:ext cx="1506869" cy="533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A818361-F7CF-9E4D-8A4C-FC751E366E46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2952911" y="2655058"/>
            <a:ext cx="1457211" cy="1533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B852C53-C923-164A-9830-E6DF9FC92B3D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2952911" y="3582962"/>
            <a:ext cx="1457211" cy="605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4595FC7-D42B-384F-8DA0-62255BE67490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995286" y="3048989"/>
            <a:ext cx="1464494" cy="1461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1A7E199-2A10-D74A-B9EF-CB2D02A11720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2952911" y="4188821"/>
            <a:ext cx="1457211" cy="322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D8941A9-AE61-EE41-9BDB-E663B6A5186B}"/>
              </a:ext>
            </a:extLst>
          </p:cNvPr>
          <p:cNvCxnSpPr>
            <a:cxnSpLocks/>
          </p:cNvCxnSpPr>
          <p:nvPr/>
        </p:nvCxnSpPr>
        <p:spPr>
          <a:xfrm flipV="1">
            <a:off x="5027744" y="4114102"/>
            <a:ext cx="883094" cy="223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74300F9-1CC0-2D4A-8547-70927CFB6D74}"/>
              </a:ext>
            </a:extLst>
          </p:cNvPr>
          <p:cNvSpPr txBox="1"/>
          <p:nvPr/>
        </p:nvSpPr>
        <p:spPr>
          <a:xfrm>
            <a:off x="0" y="217692"/>
            <a:ext cx="5033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2-layer neural network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E9E6E20-F8D9-EC4B-91F9-4480AC04A3D6}"/>
              </a:ext>
            </a:extLst>
          </p:cNvPr>
          <p:cNvCxnSpPr>
            <a:cxnSpLocks/>
          </p:cNvCxnSpPr>
          <p:nvPr/>
        </p:nvCxnSpPr>
        <p:spPr>
          <a:xfrm flipH="1">
            <a:off x="4884880" y="4099873"/>
            <a:ext cx="1025958" cy="2771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910B04-CFAE-534C-99B2-159411845603}"/>
              </a:ext>
            </a:extLst>
          </p:cNvPr>
          <p:cNvCxnSpPr>
            <a:cxnSpLocks/>
          </p:cNvCxnSpPr>
          <p:nvPr/>
        </p:nvCxnSpPr>
        <p:spPr>
          <a:xfrm flipH="1" flipV="1">
            <a:off x="5075008" y="3210675"/>
            <a:ext cx="880172" cy="5535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D01F864-3C6B-8442-BAD7-984BC481B02A}"/>
              </a:ext>
            </a:extLst>
          </p:cNvPr>
          <p:cNvCxnSpPr>
            <a:cxnSpLocks/>
          </p:cNvCxnSpPr>
          <p:nvPr/>
        </p:nvCxnSpPr>
        <p:spPr>
          <a:xfrm flipH="1">
            <a:off x="6489844" y="4099873"/>
            <a:ext cx="11559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C19CEB59-8FAA-094B-86E2-0B782AE65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3119" y="4525683"/>
            <a:ext cx="1887477" cy="41171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822E85C-9273-4B45-8AAB-E7B55420E1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442" y="2408252"/>
            <a:ext cx="1397432" cy="305688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523DF760-E4C9-494A-8AFF-AC614B46CF1F}"/>
              </a:ext>
            </a:extLst>
          </p:cNvPr>
          <p:cNvGrpSpPr/>
          <p:nvPr/>
        </p:nvGrpSpPr>
        <p:grpSpPr>
          <a:xfrm>
            <a:off x="2912319" y="2633309"/>
            <a:ext cx="1547461" cy="1899306"/>
            <a:chOff x="2912319" y="2633309"/>
            <a:chExt cx="1547461" cy="1899306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E73C0ED-5447-2147-A230-FFED8725A2AB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 flipV="1">
              <a:off x="2938738" y="2633309"/>
              <a:ext cx="1521042" cy="4156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A05A0B0-8DCA-044B-ACCF-8F24FE219D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2319" y="4221408"/>
              <a:ext cx="1419198" cy="31120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185FEFC-F34F-1C48-847C-DA3FBD523E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73213" y="3614141"/>
              <a:ext cx="1323101" cy="53158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549AE6E0-7A7F-1240-93C9-7F7A8078147B}"/>
                </a:ext>
              </a:extLst>
            </p:cNvPr>
            <p:cNvCxnSpPr>
              <a:cxnSpLocks/>
              <a:endCxn id="12" idx="6"/>
            </p:cNvCxnSpPr>
            <p:nvPr/>
          </p:nvCxnSpPr>
          <p:spPr>
            <a:xfrm flipH="1">
              <a:off x="2952911" y="3092084"/>
              <a:ext cx="1444977" cy="14187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30D6E2FE-32ED-E047-8A51-7AD2FDE5C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3001" y="3070335"/>
              <a:ext cx="1467121" cy="5270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FDA3525-19BE-E648-8B3A-C9B0A0A6C226}"/>
                </a:ext>
              </a:extLst>
            </p:cNvPr>
            <p:cNvCxnSpPr>
              <a:cxnSpLocks/>
              <a:stCxn id="14" idx="2"/>
              <a:endCxn id="10" idx="6"/>
            </p:cNvCxnSpPr>
            <p:nvPr/>
          </p:nvCxnSpPr>
          <p:spPr>
            <a:xfrm flipH="1" flipV="1">
              <a:off x="2952911" y="2655058"/>
              <a:ext cx="1457211" cy="15337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831DCD42-0D70-6C48-866B-F89BE53CA009}"/>
              </a:ext>
            </a:extLst>
          </p:cNvPr>
          <p:cNvSpPr/>
          <p:nvPr/>
        </p:nvSpPr>
        <p:spPr>
          <a:xfrm>
            <a:off x="232986" y="1038106"/>
            <a:ext cx="298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Backward propagation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69EDBFAD-1A89-784F-94BC-AA8ADA0FF7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2492" y="94238"/>
            <a:ext cx="669707" cy="669707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89F6F729-408E-F543-935C-E89F222E1A9C}"/>
              </a:ext>
            </a:extLst>
          </p:cNvPr>
          <p:cNvSpPr txBox="1"/>
          <p:nvPr/>
        </p:nvSpPr>
        <p:spPr>
          <a:xfrm>
            <a:off x="232986" y="6029703"/>
            <a:ext cx="47020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*Here we assume Stochastic gradient descent. 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911201F-1787-3A41-9C5F-2560B09FB347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1415277" y="1806149"/>
            <a:ext cx="6695736" cy="199828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ABB94131-E6FE-E349-8E43-9877364733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440" y="1618893"/>
            <a:ext cx="1216321" cy="3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5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>
            <a:extLst>
              <a:ext uri="{FF2B5EF4-FFF2-40B4-BE49-F238E27FC236}">
                <a16:creationId xmlns:a16="http://schemas.microsoft.com/office/drawing/2014/main" id="{774300F9-1CC0-2D4A-8547-70927CFB6D74}"/>
              </a:ext>
            </a:extLst>
          </p:cNvPr>
          <p:cNvSpPr txBox="1"/>
          <p:nvPr/>
        </p:nvSpPr>
        <p:spPr>
          <a:xfrm>
            <a:off x="0" y="217692"/>
            <a:ext cx="5033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2-layer neural network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B5362-C205-DD4A-8F51-DCEC64E7B2C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868" y="1589179"/>
            <a:ext cx="2464640" cy="315781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A444242-5F52-884F-A7C4-1304F85D3C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21329" y="2508057"/>
            <a:ext cx="1991551" cy="108979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061D61CF-3D85-6B45-A6E3-D0370BFC5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223" y="2519095"/>
            <a:ext cx="2309890" cy="1078761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1748FD70-48CA-E34B-8E12-47A1140097C8}"/>
              </a:ext>
            </a:extLst>
          </p:cNvPr>
          <p:cNvSpPr/>
          <p:nvPr/>
        </p:nvSpPr>
        <p:spPr>
          <a:xfrm>
            <a:off x="3276615" y="2414703"/>
            <a:ext cx="2733106" cy="127650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31DCD42-0D70-6C48-866B-F89BE53CA009}"/>
              </a:ext>
            </a:extLst>
          </p:cNvPr>
          <p:cNvSpPr/>
          <p:nvPr/>
        </p:nvSpPr>
        <p:spPr>
          <a:xfrm>
            <a:off x="232986" y="1038106"/>
            <a:ext cx="4594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Backward propagation and updates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69EDBFAD-1A89-784F-94BC-AA8ADA0FF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2492" y="94238"/>
            <a:ext cx="669707" cy="669707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7D0A1527-F08A-524F-8AF7-A4FD211AE4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726" t="13737" r="9799" b="8587"/>
          <a:stretch/>
        </p:blipFill>
        <p:spPr>
          <a:xfrm>
            <a:off x="6407104" y="972791"/>
            <a:ext cx="1619999" cy="13264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311C6E40-44EC-EF47-997F-0EE35FEF6438}"/>
              </a:ext>
            </a:extLst>
          </p:cNvPr>
          <p:cNvGrpSpPr/>
          <p:nvPr/>
        </p:nvGrpSpPr>
        <p:grpSpPr>
          <a:xfrm>
            <a:off x="6941174" y="1106880"/>
            <a:ext cx="275929" cy="482299"/>
            <a:chOff x="874130" y="5237524"/>
            <a:chExt cx="275929" cy="482299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043D71E-EBAA-1E48-A13B-C2A5CDE33799}"/>
                </a:ext>
              </a:extLst>
            </p:cNvPr>
            <p:cNvCxnSpPr/>
            <p:nvPr/>
          </p:nvCxnSpPr>
          <p:spPr>
            <a:xfrm>
              <a:off x="874130" y="5237524"/>
              <a:ext cx="123529" cy="329899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FE6D1228-C909-6B4C-B64C-D974CF5E9AD5}"/>
                </a:ext>
              </a:extLst>
            </p:cNvPr>
            <p:cNvCxnSpPr>
              <a:cxnSpLocks/>
            </p:cNvCxnSpPr>
            <p:nvPr/>
          </p:nvCxnSpPr>
          <p:spPr>
            <a:xfrm>
              <a:off x="997659" y="5567423"/>
              <a:ext cx="152400" cy="152400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8F5B622-5A0F-4B43-A43C-9AB0457EEE91}"/>
              </a:ext>
            </a:extLst>
          </p:cNvPr>
          <p:cNvGrpSpPr/>
          <p:nvPr/>
        </p:nvGrpSpPr>
        <p:grpSpPr>
          <a:xfrm>
            <a:off x="3817074" y="4316775"/>
            <a:ext cx="3962077" cy="1452847"/>
            <a:chOff x="3677632" y="4492972"/>
            <a:chExt cx="4763848" cy="156601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64FB93-245D-AE40-AFAA-266C5A989290}"/>
                </a:ext>
              </a:extLst>
            </p:cNvPr>
            <p:cNvSpPr/>
            <p:nvPr/>
          </p:nvSpPr>
          <p:spPr>
            <a:xfrm>
              <a:off x="3677632" y="4492972"/>
              <a:ext cx="626398" cy="657094"/>
            </a:xfrm>
            <a:prstGeom prst="ellipse">
              <a:avLst/>
            </a:prstGeom>
            <a:gradFill>
              <a:gsLst>
                <a:gs pos="25000">
                  <a:schemeClr val="accent1"/>
                </a:gs>
                <a:gs pos="61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0800000" scaled="0"/>
            </a:gra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06971A-96EE-744E-9CF0-484692DE579E}"/>
                </a:ext>
              </a:extLst>
            </p:cNvPr>
            <p:cNvSpPr/>
            <p:nvPr/>
          </p:nvSpPr>
          <p:spPr>
            <a:xfrm>
              <a:off x="5237048" y="4944465"/>
              <a:ext cx="626398" cy="657094"/>
            </a:xfrm>
            <a:prstGeom prst="ellipse">
              <a:avLst/>
            </a:prstGeom>
            <a:gradFill>
              <a:gsLst>
                <a:gs pos="25000">
                  <a:schemeClr val="accent1"/>
                </a:gs>
                <a:gs pos="61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0800000" scaled="0"/>
            </a:gra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61A0833-3017-AC4E-AE14-FE24A404E049}"/>
                </a:ext>
              </a:extLst>
            </p:cNvPr>
            <p:cNvSpPr/>
            <p:nvPr/>
          </p:nvSpPr>
          <p:spPr>
            <a:xfrm>
              <a:off x="6627975" y="5401895"/>
              <a:ext cx="626398" cy="657094"/>
            </a:xfrm>
            <a:prstGeom prst="ellipse">
              <a:avLst/>
            </a:prstGeom>
            <a:gradFill>
              <a:gsLst>
                <a:gs pos="25000">
                  <a:schemeClr val="accent1"/>
                </a:gs>
                <a:gs pos="61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0800000" scaled="0"/>
            </a:gra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7A5FA41-9462-0945-BF81-E26FFE3A9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12880" y="5639889"/>
              <a:ext cx="228600" cy="419100"/>
            </a:xfrm>
            <a:prstGeom prst="rect">
              <a:avLst/>
            </a:prstGeom>
          </p:spPr>
        </p:pic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12A1D4A-1CAB-7A49-AC80-813191654C67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 flipV="1">
              <a:off x="5852339" y="5431082"/>
              <a:ext cx="775636" cy="29936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2BC8CAC-76E5-A94B-8146-6C02AFD7D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4374" y="5849439"/>
              <a:ext cx="77272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097A77E-E721-3843-A4EA-A630FFD07A04}"/>
                </a:ext>
              </a:extLst>
            </p:cNvPr>
            <p:cNvCxnSpPr>
              <a:cxnSpLocks/>
              <a:stCxn id="58" idx="2"/>
            </p:cNvCxnSpPr>
            <p:nvPr/>
          </p:nvCxnSpPr>
          <p:spPr>
            <a:xfrm flipH="1" flipV="1">
              <a:off x="4304030" y="4871366"/>
              <a:ext cx="933018" cy="4016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5C565D9-6521-BF42-9B87-A35E020C75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0865" y="5887002"/>
            <a:ext cx="417115" cy="260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7E3C6-D332-584A-8B00-06F6F8DE4F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5344" y="5464817"/>
            <a:ext cx="488957" cy="304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6CB918-E7A0-154D-BC20-5C644E74FE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8566" y="5074545"/>
            <a:ext cx="428993" cy="2674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34ECC0-534A-7142-8158-C6554D02CBDC}"/>
              </a:ext>
            </a:extLst>
          </p:cNvPr>
          <p:cNvSpPr txBox="1"/>
          <p:nvPr/>
        </p:nvSpPr>
        <p:spPr>
          <a:xfrm>
            <a:off x="601884" y="6103400"/>
            <a:ext cx="335773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Assuming,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897816910"/>
      </p:ext>
    </p:extLst>
  </p:cSld>
  <p:clrMapOvr>
    <a:masterClrMapping/>
  </p:clrMapOvr>
</p:sld>
</file>

<file path=ppt/theme/theme1.xml><?xml version="1.0" encoding="utf-8"?>
<a:theme xmlns:a="http://schemas.openxmlformats.org/drawingml/2006/main" name="Opening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8243</TotalTime>
  <Words>1318</Words>
  <Application>Microsoft Macintosh PowerPoint</Application>
  <PresentationFormat>Custom</PresentationFormat>
  <Paragraphs>371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FoundrySterling-Book</vt:lpstr>
      <vt:lpstr>medium-content-sans-serif-font</vt:lpstr>
      <vt:lpstr>Opening slide</vt:lpstr>
      <vt:lpstr>Neural Networks (DNNs and CNNs)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UofO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Chinn</dc:creator>
  <cp:lastModifiedBy>Sharib Ali</cp:lastModifiedBy>
  <cp:revision>419</cp:revision>
  <cp:lastPrinted>2018-12-06T16:08:01Z</cp:lastPrinted>
  <dcterms:created xsi:type="dcterms:W3CDTF">2014-03-20T14:30:16Z</dcterms:created>
  <dcterms:modified xsi:type="dcterms:W3CDTF">2018-12-06T21:23:44Z</dcterms:modified>
</cp:coreProperties>
</file>